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936" r:id="rId2"/>
    <p:sldId id="1103" r:id="rId3"/>
    <p:sldId id="1104" r:id="rId4"/>
    <p:sldId id="980" r:id="rId5"/>
    <p:sldId id="1017" r:id="rId6"/>
    <p:sldId id="1015" r:id="rId7"/>
    <p:sldId id="1105" r:id="rId8"/>
    <p:sldId id="1107" r:id="rId9"/>
    <p:sldId id="1106" r:id="rId10"/>
    <p:sldId id="896" r:id="rId11"/>
    <p:sldId id="898" r:id="rId12"/>
    <p:sldId id="899" r:id="rId13"/>
    <p:sldId id="900" r:id="rId14"/>
    <p:sldId id="901" r:id="rId15"/>
    <p:sldId id="902" r:id="rId16"/>
    <p:sldId id="903" r:id="rId17"/>
    <p:sldId id="960" r:id="rId18"/>
    <p:sldId id="1018" r:id="rId19"/>
    <p:sldId id="1019" r:id="rId20"/>
    <p:sldId id="333" r:id="rId2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5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000"/>
    <a:srgbClr val="003250"/>
    <a:srgbClr val="FF7A00"/>
    <a:srgbClr val="00FFDF"/>
    <a:srgbClr val="778472"/>
    <a:srgbClr val="001E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Ênfas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22" autoAdjust="0"/>
    <p:restoredTop sz="65075" autoAdjust="0"/>
  </p:normalViewPr>
  <p:slideViewPr>
    <p:cSldViewPr snapToGrid="0" showGuides="1">
      <p:cViewPr varScale="1">
        <p:scale>
          <a:sx n="52" d="100"/>
          <a:sy n="52" d="100"/>
        </p:scale>
        <p:origin x="2035" y="53"/>
      </p:cViewPr>
      <p:guideLst>
        <p:guide orient="horz" pos="275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F04C1-B18A-41B1-B2D9-AFADE775D114}" type="datetimeFigureOut">
              <a:rPr lang="pt-BR" smtClean="0"/>
              <a:t>14/01/2023</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33A026-9871-485B-B8AB-A14E1528DF99}" type="slidenum">
              <a:rPr lang="pt-BR" smtClean="0"/>
              <a:t>‹nº›</a:t>
            </a:fld>
            <a:endParaRPr lang="pt-BR"/>
          </a:p>
        </p:txBody>
      </p:sp>
    </p:spTree>
    <p:extLst>
      <p:ext uri="{BB962C8B-B14F-4D97-AF65-F5344CB8AC3E}">
        <p14:creationId xmlns:p14="http://schemas.microsoft.com/office/powerpoint/2010/main" val="2603133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a:t>
            </a:fld>
            <a:endParaRPr lang="pt-BR"/>
          </a:p>
        </p:txBody>
      </p:sp>
    </p:spTree>
    <p:extLst>
      <p:ext uri="{BB962C8B-B14F-4D97-AF65-F5344CB8AC3E}">
        <p14:creationId xmlns:p14="http://schemas.microsoft.com/office/powerpoint/2010/main" val="4254338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Negociação: você tem duas partes que estão disputando recursos escassos. Então, essas partes criam um diálogo para firmar um acordo satisfatório.</a:t>
            </a:r>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12</a:t>
            </a:fld>
            <a:endParaRPr lang="pt-BR"/>
          </a:p>
        </p:txBody>
      </p:sp>
    </p:spTree>
    <p:extLst>
      <p:ext uri="{BB962C8B-B14F-4D97-AF65-F5344CB8AC3E}">
        <p14:creationId xmlns:p14="http://schemas.microsoft.com/office/powerpoint/2010/main" val="364028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Negociação: você tem duas partes que estão disputando recursos escassos. Então, essas partes criam um diálogo para firmar um acordo satisfatório.</a:t>
            </a:r>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13</a:t>
            </a:fld>
            <a:endParaRPr lang="pt-BR"/>
          </a:p>
        </p:txBody>
      </p:sp>
    </p:spTree>
    <p:extLst>
      <p:ext uri="{BB962C8B-B14F-4D97-AF65-F5344CB8AC3E}">
        <p14:creationId xmlns:p14="http://schemas.microsoft.com/office/powerpoint/2010/main" val="2318240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Negociação: você tem duas partes que estão disputando recursos escassos. Então, essas partes criam um diálogo para firmar um acordo satisfatório.</a:t>
            </a:r>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14</a:t>
            </a:fld>
            <a:endParaRPr lang="pt-BR"/>
          </a:p>
        </p:txBody>
      </p:sp>
    </p:spTree>
    <p:extLst>
      <p:ext uri="{BB962C8B-B14F-4D97-AF65-F5344CB8AC3E}">
        <p14:creationId xmlns:p14="http://schemas.microsoft.com/office/powerpoint/2010/main" val="777217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15</a:t>
            </a:fld>
            <a:endParaRPr lang="pt-BR"/>
          </a:p>
        </p:txBody>
      </p:sp>
    </p:spTree>
    <p:extLst>
      <p:ext uri="{BB962C8B-B14F-4D97-AF65-F5344CB8AC3E}">
        <p14:creationId xmlns:p14="http://schemas.microsoft.com/office/powerpoint/2010/main" val="2297763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16</a:t>
            </a:fld>
            <a:endParaRPr lang="pt-BR"/>
          </a:p>
        </p:txBody>
      </p:sp>
    </p:spTree>
    <p:extLst>
      <p:ext uri="{BB962C8B-B14F-4D97-AF65-F5344CB8AC3E}">
        <p14:creationId xmlns:p14="http://schemas.microsoft.com/office/powerpoint/2010/main" val="21721911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17</a:t>
            </a:fld>
            <a:endParaRPr lang="pt-BR"/>
          </a:p>
        </p:txBody>
      </p:sp>
    </p:spTree>
    <p:extLst>
      <p:ext uri="{BB962C8B-B14F-4D97-AF65-F5344CB8AC3E}">
        <p14:creationId xmlns:p14="http://schemas.microsoft.com/office/powerpoint/2010/main" val="358785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18</a:t>
            </a:fld>
            <a:endParaRPr lang="pt-BR"/>
          </a:p>
        </p:txBody>
      </p:sp>
    </p:spTree>
    <p:extLst>
      <p:ext uri="{BB962C8B-B14F-4D97-AF65-F5344CB8AC3E}">
        <p14:creationId xmlns:p14="http://schemas.microsoft.com/office/powerpoint/2010/main" val="3189907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19</a:t>
            </a:fld>
            <a:endParaRPr lang="pt-BR"/>
          </a:p>
        </p:txBody>
      </p:sp>
    </p:spTree>
    <p:extLst>
      <p:ext uri="{BB962C8B-B14F-4D97-AF65-F5344CB8AC3E}">
        <p14:creationId xmlns:p14="http://schemas.microsoft.com/office/powerpoint/2010/main" val="34590933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20</a:t>
            </a:fld>
            <a:endParaRPr lang="pt-BR"/>
          </a:p>
        </p:txBody>
      </p:sp>
    </p:spTree>
    <p:extLst>
      <p:ext uri="{BB962C8B-B14F-4D97-AF65-F5344CB8AC3E}">
        <p14:creationId xmlns:p14="http://schemas.microsoft.com/office/powerpoint/2010/main" val="103671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B333A026-9871-485B-B8AB-A14E1528DF99}" type="slidenum">
              <a:rPr lang="pt-BR" smtClean="0"/>
              <a:t>2</a:t>
            </a:fld>
            <a:endParaRPr lang="pt-BR"/>
          </a:p>
        </p:txBody>
      </p:sp>
    </p:spTree>
    <p:extLst>
      <p:ext uri="{BB962C8B-B14F-4D97-AF65-F5344CB8AC3E}">
        <p14:creationId xmlns:p14="http://schemas.microsoft.com/office/powerpoint/2010/main" val="1969917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indent="0">
              <a:buFontTx/>
              <a:buNone/>
            </a:pPr>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3</a:t>
            </a:fld>
            <a:endParaRPr lang="pt-BR"/>
          </a:p>
        </p:txBody>
      </p:sp>
    </p:spTree>
    <p:extLst>
      <p:ext uri="{BB962C8B-B14F-4D97-AF65-F5344CB8AC3E}">
        <p14:creationId xmlns:p14="http://schemas.microsoft.com/office/powerpoint/2010/main" val="4254338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5</a:t>
            </a:fld>
            <a:endParaRPr lang="pt-BR"/>
          </a:p>
        </p:txBody>
      </p:sp>
    </p:spTree>
    <p:extLst>
      <p:ext uri="{BB962C8B-B14F-4D97-AF65-F5344CB8AC3E}">
        <p14:creationId xmlns:p14="http://schemas.microsoft.com/office/powerpoint/2010/main" val="1555096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B333A026-9871-485B-B8AB-A14E1528DF99}" type="slidenum">
              <a:rPr lang="pt-BR" smtClean="0"/>
              <a:t>7</a:t>
            </a:fld>
            <a:endParaRPr lang="pt-BR"/>
          </a:p>
        </p:txBody>
      </p:sp>
    </p:spTree>
    <p:extLst>
      <p:ext uri="{BB962C8B-B14F-4D97-AF65-F5344CB8AC3E}">
        <p14:creationId xmlns:p14="http://schemas.microsoft.com/office/powerpoint/2010/main" val="2916229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B333A026-9871-485B-B8AB-A14E1528DF99}" type="slidenum">
              <a:rPr lang="pt-BR" smtClean="0"/>
              <a:t>8</a:t>
            </a:fld>
            <a:endParaRPr lang="pt-BR"/>
          </a:p>
        </p:txBody>
      </p:sp>
    </p:spTree>
    <p:extLst>
      <p:ext uri="{BB962C8B-B14F-4D97-AF65-F5344CB8AC3E}">
        <p14:creationId xmlns:p14="http://schemas.microsoft.com/office/powerpoint/2010/main" val="2328037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9</a:t>
            </a:fld>
            <a:endParaRPr lang="pt-BR"/>
          </a:p>
        </p:txBody>
      </p:sp>
    </p:spTree>
    <p:extLst>
      <p:ext uri="{BB962C8B-B14F-4D97-AF65-F5344CB8AC3E}">
        <p14:creationId xmlns:p14="http://schemas.microsoft.com/office/powerpoint/2010/main" val="837117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Negociação: você tem duas partes que estão disputando recursos escassos. Então, essas partes criam um diálogo para firmar um acordo satisfatório.</a:t>
            </a:r>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10</a:t>
            </a:fld>
            <a:endParaRPr lang="pt-BR"/>
          </a:p>
        </p:txBody>
      </p:sp>
    </p:spTree>
    <p:extLst>
      <p:ext uri="{BB962C8B-B14F-4D97-AF65-F5344CB8AC3E}">
        <p14:creationId xmlns:p14="http://schemas.microsoft.com/office/powerpoint/2010/main" val="1607350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a:t>Negociação: você tem duas partes que estão disputando recursos escassos. Então, essas partes criam um diálogo para firmar um acordo satisfatório.</a:t>
            </a:r>
          </a:p>
        </p:txBody>
      </p:sp>
      <p:sp>
        <p:nvSpPr>
          <p:cNvPr id="4" name="Espaço Reservado para Número de Slide 3"/>
          <p:cNvSpPr>
            <a:spLocks noGrp="1"/>
          </p:cNvSpPr>
          <p:nvPr>
            <p:ph type="sldNum" sz="quarter" idx="5"/>
          </p:nvPr>
        </p:nvSpPr>
        <p:spPr/>
        <p:txBody>
          <a:bodyPr/>
          <a:lstStyle/>
          <a:p>
            <a:fld id="{82038CF7-6FB9-45FF-982B-EB00E0278487}" type="slidenum">
              <a:rPr lang="pt-BR" smtClean="0"/>
              <a:t>11</a:t>
            </a:fld>
            <a:endParaRPr lang="pt-BR"/>
          </a:p>
        </p:txBody>
      </p:sp>
    </p:spTree>
    <p:extLst>
      <p:ext uri="{BB962C8B-B14F-4D97-AF65-F5344CB8AC3E}">
        <p14:creationId xmlns:p14="http://schemas.microsoft.com/office/powerpoint/2010/main" val="3166490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EB564E-2F7A-BACE-6B8F-DEF99A377837}"/>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220D5418-AE9A-1EAD-13B5-38CD45D366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3705B1E-693B-4536-130D-B4C94E201F94}"/>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B9632F16-F1A4-CD0F-D567-2B0690F8958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930D4A7-8B78-1CCF-4468-AFA156FE9686}"/>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1159441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31A70E-0C82-BF1A-31F9-1996C9E50DA8}"/>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F43F1F54-1085-CAEC-5786-AC509B7A354F}"/>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4B7606A-53B2-FA9C-6532-2AE52C88DACA}"/>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9EF3FAFC-6B95-250D-5206-6CCDCBDA288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331C9FDC-092F-5AF3-AEAC-02778B6A29EE}"/>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683960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B788034-005A-E6DA-2D57-3B243285B80C}"/>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84E458FC-183B-EB0A-E57B-882F30023B58}"/>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13E2DE0-0936-FF6D-50F9-A340894FC2B5}"/>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A1BC4627-AF2D-C967-4527-14D6F14B0B1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ECB7D4E-04AB-688D-FAE0-726730D4F00B}"/>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71218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omente título">
    <p:bg>
      <p:bgPr>
        <a:solidFill>
          <a:schemeClr val="bg1"/>
        </a:solidFill>
        <a:effectLst/>
      </p:bgPr>
    </p:bg>
    <p:spTree>
      <p:nvGrpSpPr>
        <p:cNvPr id="1" name=""/>
        <p:cNvGrpSpPr/>
        <p:nvPr/>
      </p:nvGrpSpPr>
      <p:grpSpPr>
        <a:xfrm>
          <a:off x="0" y="0"/>
          <a:ext cx="0" cy="0"/>
          <a:chOff x="0" y="0"/>
          <a:chExt cx="0" cy="0"/>
        </a:xfrm>
      </p:grpSpPr>
      <p:cxnSp>
        <p:nvCxnSpPr>
          <p:cNvPr id="11" name="Conector reto 10">
            <a:extLst>
              <a:ext uri="{FF2B5EF4-FFF2-40B4-BE49-F238E27FC236}">
                <a16:creationId xmlns:a16="http://schemas.microsoft.com/office/drawing/2014/main" id="{50E5CE90-48B3-4F44-9A54-2519147D79A6}"/>
              </a:ext>
            </a:extLst>
          </p:cNvPr>
          <p:cNvCxnSpPr>
            <a:cxnSpLocks/>
          </p:cNvCxnSpPr>
          <p:nvPr userDrawn="1"/>
        </p:nvCxnSpPr>
        <p:spPr>
          <a:xfrm>
            <a:off x="226730" y="646982"/>
            <a:ext cx="11772613" cy="0"/>
          </a:xfrm>
          <a:prstGeom prst="line">
            <a:avLst/>
          </a:prstGeom>
          <a:ln w="38100"/>
        </p:spPr>
        <p:style>
          <a:lnRef idx="1">
            <a:schemeClr val="accent2"/>
          </a:lnRef>
          <a:fillRef idx="0">
            <a:schemeClr val="accent2"/>
          </a:fillRef>
          <a:effectRef idx="0">
            <a:schemeClr val="accent2"/>
          </a:effectRef>
          <a:fontRef idx="minor">
            <a:schemeClr val="tx1"/>
          </a:fontRef>
        </p:style>
      </p:cxnSp>
      <p:pic>
        <p:nvPicPr>
          <p:cNvPr id="3" name="Imagem 2" descr="Uma imagem contendo objeto, relógio&#10;&#10;Descrição gerada automaticamente">
            <a:extLst>
              <a:ext uri="{FF2B5EF4-FFF2-40B4-BE49-F238E27FC236}">
                <a16:creationId xmlns:a16="http://schemas.microsoft.com/office/drawing/2014/main" id="{BDAF3597-E200-499B-A9C5-0E7A144CBB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56805" y="40156"/>
            <a:ext cx="1897215" cy="478474"/>
          </a:xfrm>
          <a:prstGeom prst="rect">
            <a:avLst/>
          </a:prstGeom>
        </p:spPr>
      </p:pic>
    </p:spTree>
    <p:extLst>
      <p:ext uri="{BB962C8B-B14F-4D97-AF65-F5344CB8AC3E}">
        <p14:creationId xmlns:p14="http://schemas.microsoft.com/office/powerpoint/2010/main" val="248676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2A2A85-E809-0A16-A827-F5D95BDB468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18D6AE09-FEB6-6CCB-1432-982D30ED83AF}"/>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D6E1C31-86F8-3105-1AF0-571D164B7CCC}"/>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F2D8E845-20F8-12E1-CA40-503ABEDFBC8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E6518E8-4E99-9F40-B2F8-84D93FAB39E4}"/>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049649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00EEE5-4CF0-232C-C525-105A6818CB26}"/>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BA3BFB26-A8E4-9F02-D8F1-A6CE47C89E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848C1730-CD42-5832-F82D-62D037487209}"/>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CA67F20E-82FD-B2E4-E3CB-BDADA753D33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9574D48-6F87-D972-ADAC-3947FD936A2A}"/>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3873140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CF89B3-7544-7E4C-AA2B-E1B9EEE7886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73F7C28-F1D5-053A-EF8C-BDEFC2C67250}"/>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030FBE90-9CB3-AB93-9E86-F4C2834F57DE}"/>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F98E03D5-E0CC-1563-0FFD-CE67B780C63F}"/>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6" name="Espaço Reservado para Rodapé 5">
            <a:extLst>
              <a:ext uri="{FF2B5EF4-FFF2-40B4-BE49-F238E27FC236}">
                <a16:creationId xmlns:a16="http://schemas.microsoft.com/office/drawing/2014/main" id="{1CD272B2-7D44-73BD-F698-910A17E2260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D879A8C-78D0-EA63-A2F2-8AEDAC53DA1E}"/>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72208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4190A8-4D66-68E0-5B45-C8549937315F}"/>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D8EF1D97-DA6E-1DD9-45C0-54D0FB5074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2DE0A111-248B-611D-6811-DD95ECAED270}"/>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80F84629-4768-D92C-4702-FA8F309FD5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7EC50416-6E3D-85B4-F135-4956417D78B8}"/>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8D09CB52-AF8E-BBDD-D4F8-4ECC977491B4}"/>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8" name="Espaço Reservado para Rodapé 7">
            <a:extLst>
              <a:ext uri="{FF2B5EF4-FFF2-40B4-BE49-F238E27FC236}">
                <a16:creationId xmlns:a16="http://schemas.microsoft.com/office/drawing/2014/main" id="{52C2D6BD-1BEA-C071-FA22-03B68F577E6C}"/>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03339BB1-5058-1B05-F289-1C6B3A6694D1}"/>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1628830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C453E2-7B50-4379-BC6A-5EC507A362E3}"/>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4493AC7D-A319-8015-CBC5-C3A05F88369D}"/>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4" name="Espaço Reservado para Rodapé 3">
            <a:extLst>
              <a:ext uri="{FF2B5EF4-FFF2-40B4-BE49-F238E27FC236}">
                <a16:creationId xmlns:a16="http://schemas.microsoft.com/office/drawing/2014/main" id="{0E9A928E-2B1B-70EB-0335-AA0DB9E7FE55}"/>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571809DA-06C4-95F1-B5D7-BDFFB20B6C2C}"/>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2980604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75C03B1-365F-9129-792E-74C65A56D658}"/>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3" name="Espaço Reservado para Rodapé 2">
            <a:extLst>
              <a:ext uri="{FF2B5EF4-FFF2-40B4-BE49-F238E27FC236}">
                <a16:creationId xmlns:a16="http://schemas.microsoft.com/office/drawing/2014/main" id="{D476503A-F662-1ADD-9FF7-BD9013E3DEF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4ED9348-9367-8781-6129-465DFCFD2527}"/>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91747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ED3B0C-C019-F03E-7E9A-4CDDA61362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AD508B23-EC27-6769-D1F8-D6C55367A7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0A218AFC-F7DF-9EA2-9D20-F5EE7B4137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E950C0A-825C-A811-EC18-4DA115B64573}"/>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6" name="Espaço Reservado para Rodapé 5">
            <a:extLst>
              <a:ext uri="{FF2B5EF4-FFF2-40B4-BE49-F238E27FC236}">
                <a16:creationId xmlns:a16="http://schemas.microsoft.com/office/drawing/2014/main" id="{10B8FD5B-EFB0-D43E-F640-E7842958CBF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1964447-6A9E-18EF-4D49-FE19438947C5}"/>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3768737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455955-B841-D2B7-A325-58D2F5E03E8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DC0C1B3B-286B-43BF-CC6D-61F92AF4E8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574FE06F-12A7-BCB3-4C31-2BE7393F0B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7DEDFA6-4D45-4CD0-B7E4-2642523DB937}"/>
              </a:ext>
            </a:extLst>
          </p:cNvPr>
          <p:cNvSpPr>
            <a:spLocks noGrp="1"/>
          </p:cNvSpPr>
          <p:nvPr>
            <p:ph type="dt" sz="half" idx="10"/>
          </p:nvPr>
        </p:nvSpPr>
        <p:spPr/>
        <p:txBody>
          <a:bodyPr/>
          <a:lstStyle/>
          <a:p>
            <a:fld id="{AAC08C71-DBBB-4DAE-8874-286C2B47882B}" type="datetimeFigureOut">
              <a:rPr lang="pt-BR" smtClean="0"/>
              <a:t>14/01/2023</a:t>
            </a:fld>
            <a:endParaRPr lang="pt-BR"/>
          </a:p>
        </p:txBody>
      </p:sp>
      <p:sp>
        <p:nvSpPr>
          <p:cNvPr id="6" name="Espaço Reservado para Rodapé 5">
            <a:extLst>
              <a:ext uri="{FF2B5EF4-FFF2-40B4-BE49-F238E27FC236}">
                <a16:creationId xmlns:a16="http://schemas.microsoft.com/office/drawing/2014/main" id="{CF85AA1B-9617-B5B8-1611-B3D70DF6DE9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3DEA553-8567-ED19-E7AC-24B5E5DCF1EF}"/>
              </a:ext>
            </a:extLst>
          </p:cNvPr>
          <p:cNvSpPr>
            <a:spLocks noGrp="1"/>
          </p:cNvSpPr>
          <p:nvPr>
            <p:ph type="sldNum" sz="quarter" idx="12"/>
          </p:nvPr>
        </p:nvSpPr>
        <p:spPr/>
        <p:txBody>
          <a:bodyPr/>
          <a:lstStyle/>
          <a:p>
            <a:fld id="{147A0696-2F16-48F4-B0A8-110C07ED752B}" type="slidenum">
              <a:rPr lang="pt-BR" smtClean="0"/>
              <a:t>‹nº›</a:t>
            </a:fld>
            <a:endParaRPr lang="pt-BR"/>
          </a:p>
        </p:txBody>
      </p:sp>
    </p:spTree>
    <p:extLst>
      <p:ext uri="{BB962C8B-B14F-4D97-AF65-F5344CB8AC3E}">
        <p14:creationId xmlns:p14="http://schemas.microsoft.com/office/powerpoint/2010/main" val="1233688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15BF0C98-AD9E-85C3-8FB6-B74F63C426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3741D28-C49B-F365-460C-5D5ACBC393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FC9F42D-508C-DC35-0A4B-A228782881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08C71-DBBB-4DAE-8874-286C2B47882B}" type="datetimeFigureOut">
              <a:rPr lang="pt-BR" smtClean="0"/>
              <a:t>14/01/2023</a:t>
            </a:fld>
            <a:endParaRPr lang="pt-BR"/>
          </a:p>
        </p:txBody>
      </p:sp>
      <p:sp>
        <p:nvSpPr>
          <p:cNvPr id="5" name="Espaço Reservado para Rodapé 4">
            <a:extLst>
              <a:ext uri="{FF2B5EF4-FFF2-40B4-BE49-F238E27FC236}">
                <a16:creationId xmlns:a16="http://schemas.microsoft.com/office/drawing/2014/main" id="{E2338DFC-482D-53AD-440A-0EC87C322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E0E7BFDE-7C23-1F2E-238C-6B3999CDDF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A0696-2F16-48F4-B0A8-110C07ED752B}" type="slidenum">
              <a:rPr lang="pt-BR" smtClean="0"/>
              <a:t>‹nº›</a:t>
            </a:fld>
            <a:endParaRPr lang="pt-BR"/>
          </a:p>
        </p:txBody>
      </p:sp>
    </p:spTree>
    <p:extLst>
      <p:ext uri="{BB962C8B-B14F-4D97-AF65-F5344CB8AC3E}">
        <p14:creationId xmlns:p14="http://schemas.microsoft.com/office/powerpoint/2010/main" val="850829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TÓPICOS DO EDITAL</a:t>
            </a:r>
            <a:r>
              <a:rPr lang="pt-BR" sz="3200" dirty="0">
                <a:solidFill>
                  <a:schemeClr val="accent2"/>
                </a:solidFill>
                <a:latin typeface="Corbel" panose="020B0503020204020204" pitchFamily="34" charset="0"/>
              </a:rPr>
              <a:t>]</a:t>
            </a:r>
          </a:p>
        </p:txBody>
      </p:sp>
      <p:grpSp>
        <p:nvGrpSpPr>
          <p:cNvPr id="3" name="Agrupar 2">
            <a:extLst>
              <a:ext uri="{FF2B5EF4-FFF2-40B4-BE49-F238E27FC236}">
                <a16:creationId xmlns:a16="http://schemas.microsoft.com/office/drawing/2014/main" id="{D465AF7A-A565-F27D-BD88-49128E44F3C9}"/>
              </a:ext>
            </a:extLst>
          </p:cNvPr>
          <p:cNvGrpSpPr/>
          <p:nvPr/>
        </p:nvGrpSpPr>
        <p:grpSpPr>
          <a:xfrm>
            <a:off x="247924" y="945772"/>
            <a:ext cx="11664676" cy="947388"/>
            <a:chOff x="209550" y="918965"/>
            <a:chExt cx="11018529" cy="1359506"/>
          </a:xfrm>
        </p:grpSpPr>
        <p:sp>
          <p:nvSpPr>
            <p:cNvPr id="5" name="Retângulo 4">
              <a:extLst>
                <a:ext uri="{FF2B5EF4-FFF2-40B4-BE49-F238E27FC236}">
                  <a16:creationId xmlns:a16="http://schemas.microsoft.com/office/drawing/2014/main" id="{F8CD407F-BAC2-C308-4BB4-D07E6916A9D7}"/>
                </a:ext>
              </a:extLst>
            </p:cNvPr>
            <p:cNvSpPr/>
            <p:nvPr/>
          </p:nvSpPr>
          <p:spPr>
            <a:xfrm>
              <a:off x="250517" y="973399"/>
              <a:ext cx="10977562" cy="1305072"/>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69C58BAC-937E-D841-8EBE-811D9F1AF995}"/>
                </a:ext>
              </a:extLst>
            </p:cNvPr>
            <p:cNvSpPr/>
            <p:nvPr/>
          </p:nvSpPr>
          <p:spPr>
            <a:xfrm>
              <a:off x="209550" y="918965"/>
              <a:ext cx="10977562" cy="1305072"/>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a:extLst>
                <a:ext uri="{FF2B5EF4-FFF2-40B4-BE49-F238E27FC236}">
                  <a16:creationId xmlns:a16="http://schemas.microsoft.com/office/drawing/2014/main" id="{AB8EEC8F-10D0-BD03-C202-138F802D8B46}"/>
                </a:ext>
              </a:extLst>
            </p:cNvPr>
            <p:cNvSpPr txBox="1"/>
            <p:nvPr/>
          </p:nvSpPr>
          <p:spPr>
            <a:xfrm>
              <a:off x="291484" y="1026735"/>
              <a:ext cx="10731494" cy="1245483"/>
            </a:xfrm>
            <a:prstGeom prst="rect">
              <a:avLst/>
            </a:prstGeom>
            <a:noFill/>
          </p:spPr>
          <p:txBody>
            <a:bodyPr wrap="square">
              <a:spAutoFit/>
            </a:bodyPr>
            <a:lstStyle/>
            <a:p>
              <a:pPr algn="just">
                <a:lnSpc>
                  <a:spcPct val="90000"/>
                </a:lnSpc>
                <a:spcBef>
                  <a:spcPts val="600"/>
                </a:spcBef>
                <a:spcAft>
                  <a:spcPts val="600"/>
                </a:spcAft>
                <a:tabLst>
                  <a:tab pos="323850" algn="l"/>
                </a:tabLst>
              </a:pPr>
              <a:r>
                <a:rPr lang="pt-BR" sz="2800" b="1" dirty="0">
                  <a:solidFill>
                    <a:schemeClr val="bg1"/>
                  </a:solidFill>
                </a:rPr>
                <a:t>13 - Comportamento do consumidor e sua relação com vendas e negociação</a:t>
              </a:r>
              <a:endParaRPr lang="en-US" sz="2800" b="1" dirty="0">
                <a:solidFill>
                  <a:srgbClr val="FF6600"/>
                </a:solidFill>
              </a:endParaRPr>
            </a:p>
          </p:txBody>
        </p:sp>
      </p:grpSp>
    </p:spTree>
    <p:extLst>
      <p:ext uri="{BB962C8B-B14F-4D97-AF65-F5344CB8AC3E}">
        <p14:creationId xmlns:p14="http://schemas.microsoft.com/office/powerpoint/2010/main" val="82629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9639302"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Negociação no processo de compra</a:t>
            </a:r>
            <a:r>
              <a:rPr lang="pt-BR" sz="3200" dirty="0">
                <a:solidFill>
                  <a:schemeClr val="accent2"/>
                </a:solidFill>
                <a:latin typeface="Corbel" panose="020B0503020204020204" pitchFamily="34" charset="0"/>
              </a:rPr>
              <a:t>]</a:t>
            </a:r>
          </a:p>
        </p:txBody>
      </p:sp>
      <p:sp>
        <p:nvSpPr>
          <p:cNvPr id="5" name="CaixaDeTexto 4">
            <a:extLst>
              <a:ext uri="{FF2B5EF4-FFF2-40B4-BE49-F238E27FC236}">
                <a16:creationId xmlns:a16="http://schemas.microsoft.com/office/drawing/2014/main" id="{25580F64-A69F-4BBE-B1E4-6718EEABC219}"/>
              </a:ext>
            </a:extLst>
          </p:cNvPr>
          <p:cNvSpPr txBox="1"/>
          <p:nvPr/>
        </p:nvSpPr>
        <p:spPr>
          <a:xfrm>
            <a:off x="132495" y="865035"/>
            <a:ext cx="11781686" cy="646331"/>
          </a:xfrm>
          <a:prstGeom prst="rect">
            <a:avLst/>
          </a:prstGeom>
          <a:noFill/>
        </p:spPr>
        <p:txBody>
          <a:bodyPr wrap="square">
            <a:spAutoFit/>
          </a:bodyPr>
          <a:lstStyle/>
          <a:p>
            <a:pPr>
              <a:spcBef>
                <a:spcPts val="600"/>
              </a:spcBef>
              <a:spcAft>
                <a:spcPts val="600"/>
              </a:spcAft>
            </a:pPr>
            <a:r>
              <a:rPr lang="pt-BR" sz="1800" dirty="0">
                <a:solidFill>
                  <a:srgbClr val="002060"/>
                </a:solidFill>
                <a:effectLst/>
                <a:latin typeface="Corbel" panose="020B0503020204020204" pitchFamily="34" charset="0"/>
                <a:ea typeface="Corbel" panose="020B0503020204020204" pitchFamily="34" charset="0"/>
                <a:cs typeface="Times New Roman" panose="02020603050405020304" pitchFamily="18" charset="0"/>
              </a:rPr>
              <a:t>A negociação pode ser definida como um </a:t>
            </a:r>
            <a:r>
              <a:rPr lang="pt-BR" sz="1800" u="sng" dirty="0">
                <a:solidFill>
                  <a:srgbClr val="002060"/>
                </a:solidFill>
                <a:effectLst/>
                <a:latin typeface="Corbel" panose="020B0503020204020204" pitchFamily="34" charset="0"/>
                <a:ea typeface="Corbel" panose="020B0503020204020204" pitchFamily="34" charset="0"/>
                <a:cs typeface="Times New Roman" panose="02020603050405020304" pitchFamily="18" charset="0"/>
              </a:rPr>
              <a:t>processo pelo qual duas ou mais partes que possuem relação, interdependência e algum conflito aparente se colocam dispostas a buscar um possível equilíbrio </a:t>
            </a:r>
            <a:r>
              <a:rPr lang="pt-BR" sz="1800" dirty="0">
                <a:solidFill>
                  <a:srgbClr val="002060"/>
                </a:solidFill>
                <a:effectLst/>
                <a:latin typeface="Corbel" panose="020B0503020204020204" pitchFamily="34" charset="0"/>
                <a:ea typeface="Corbel" panose="020B0503020204020204" pitchFamily="34" charset="0"/>
                <a:cs typeface="Times New Roman" panose="02020603050405020304" pitchFamily="18" charset="0"/>
              </a:rPr>
              <a:t>para a relação</a:t>
            </a:r>
            <a:r>
              <a:rPr lang="pt-BR" sz="1800" b="1" dirty="0">
                <a:solidFill>
                  <a:srgbClr val="002060"/>
                </a:solidFill>
                <a:effectLst/>
                <a:latin typeface="Corbel" panose="020B0503020204020204" pitchFamily="34" charset="0"/>
                <a:ea typeface="Corbel" panose="020B0503020204020204" pitchFamily="34" charset="0"/>
                <a:cs typeface="Times New Roman" panose="02020603050405020304" pitchFamily="18" charset="0"/>
              </a:rPr>
              <a:t>. </a:t>
            </a:r>
            <a:r>
              <a:rPr lang="pt-BR" sz="1800" dirty="0">
                <a:solidFill>
                  <a:srgbClr val="002060"/>
                </a:solidFill>
                <a:effectLst/>
                <a:latin typeface="Corbel" panose="020B0503020204020204" pitchFamily="34" charset="0"/>
                <a:ea typeface="Corbel" panose="020B0503020204020204" pitchFamily="34" charset="0"/>
                <a:cs typeface="Times New Roman" panose="02020603050405020304" pitchFamily="18" charset="0"/>
              </a:rPr>
              <a:t>(CEBRASPE/2021)</a:t>
            </a:r>
            <a:endParaRPr lang="pt-BR" dirty="0">
              <a:solidFill>
                <a:srgbClr val="002060"/>
              </a:solidFill>
            </a:endParaRPr>
          </a:p>
        </p:txBody>
      </p:sp>
      <p:pic>
        <p:nvPicPr>
          <p:cNvPr id="4" name="Imagem 3">
            <a:extLst>
              <a:ext uri="{FF2B5EF4-FFF2-40B4-BE49-F238E27FC236}">
                <a16:creationId xmlns:a16="http://schemas.microsoft.com/office/drawing/2014/main" id="{4F5B3B79-F084-440B-B15A-5CB4F39F5967}"/>
              </a:ext>
            </a:extLst>
          </p:cNvPr>
          <p:cNvPicPr>
            <a:picLocks noChangeAspect="1"/>
          </p:cNvPicPr>
          <p:nvPr/>
        </p:nvPicPr>
        <p:blipFill>
          <a:blip r:embed="rId3"/>
          <a:stretch>
            <a:fillRect/>
          </a:stretch>
        </p:blipFill>
        <p:spPr>
          <a:xfrm>
            <a:off x="3505547" y="2296094"/>
            <a:ext cx="5180905" cy="3396914"/>
          </a:xfrm>
          <a:prstGeom prst="rect">
            <a:avLst/>
          </a:prstGeom>
        </p:spPr>
      </p:pic>
    </p:spTree>
    <p:extLst>
      <p:ext uri="{BB962C8B-B14F-4D97-AF65-F5344CB8AC3E}">
        <p14:creationId xmlns:p14="http://schemas.microsoft.com/office/powerpoint/2010/main" val="1266395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9639302"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Negociação no processo de compra</a:t>
            </a:r>
            <a:r>
              <a:rPr lang="pt-BR" sz="3200" dirty="0">
                <a:solidFill>
                  <a:schemeClr val="accent2"/>
                </a:solidFill>
                <a:latin typeface="Corbel" panose="020B0503020204020204" pitchFamily="34" charset="0"/>
              </a:rPr>
              <a:t>]</a:t>
            </a:r>
          </a:p>
        </p:txBody>
      </p:sp>
      <p:sp>
        <p:nvSpPr>
          <p:cNvPr id="5" name="CaixaDeTexto 4">
            <a:extLst>
              <a:ext uri="{FF2B5EF4-FFF2-40B4-BE49-F238E27FC236}">
                <a16:creationId xmlns:a16="http://schemas.microsoft.com/office/drawing/2014/main" id="{25580F64-A69F-4BBE-B1E4-6718EEABC219}"/>
              </a:ext>
            </a:extLst>
          </p:cNvPr>
          <p:cNvSpPr txBox="1"/>
          <p:nvPr/>
        </p:nvSpPr>
        <p:spPr>
          <a:xfrm>
            <a:off x="205157" y="1090509"/>
            <a:ext cx="11781686" cy="369332"/>
          </a:xfrm>
          <a:prstGeom prst="rect">
            <a:avLst/>
          </a:prstGeom>
          <a:noFill/>
        </p:spPr>
        <p:txBody>
          <a:bodyPr wrap="square">
            <a:spAutoFit/>
          </a:bodyPr>
          <a:lstStyle/>
          <a:p>
            <a:pPr algn="ctr">
              <a:spcBef>
                <a:spcPts val="600"/>
              </a:spcBef>
              <a:spcAft>
                <a:spcPts val="600"/>
              </a:spcAft>
            </a:pPr>
            <a:r>
              <a:rPr lang="pt-BR" b="1" dirty="0">
                <a:solidFill>
                  <a:srgbClr val="002060"/>
                </a:solidFill>
                <a:effectLst/>
                <a:latin typeface="Corbel" panose="020B0503020204020204" pitchFamily="34" charset="0"/>
                <a:ea typeface="Corbel" panose="020B0503020204020204" pitchFamily="34" charset="0"/>
                <a:cs typeface="Times New Roman" panose="02020603050405020304" pitchFamily="18" charset="0"/>
              </a:rPr>
              <a:t>Estratégias de negociação (tipos de negociação)</a:t>
            </a:r>
          </a:p>
        </p:txBody>
      </p:sp>
      <p:sp>
        <p:nvSpPr>
          <p:cNvPr id="7" name="CaixaDeTexto 6">
            <a:extLst>
              <a:ext uri="{FF2B5EF4-FFF2-40B4-BE49-F238E27FC236}">
                <a16:creationId xmlns:a16="http://schemas.microsoft.com/office/drawing/2014/main" id="{E99F2666-265B-4D1F-BAE2-82AFB3955F5F}"/>
              </a:ext>
            </a:extLst>
          </p:cNvPr>
          <p:cNvSpPr txBox="1"/>
          <p:nvPr/>
        </p:nvSpPr>
        <p:spPr>
          <a:xfrm>
            <a:off x="0" y="1785266"/>
            <a:ext cx="5950426" cy="646331"/>
          </a:xfrm>
          <a:prstGeom prst="rect">
            <a:avLst/>
          </a:prstGeom>
          <a:noFill/>
        </p:spPr>
        <p:txBody>
          <a:bodyPr wrap="square">
            <a:spAutoFit/>
          </a:bodyPr>
          <a:lstStyle/>
          <a:p>
            <a:pPr algn="ctr">
              <a:spcBef>
                <a:spcPts val="600"/>
              </a:spcBef>
              <a:spcAft>
                <a:spcPts val="600"/>
              </a:spcAft>
            </a:pPr>
            <a:r>
              <a:rPr lang="pt-BR" sz="3600" b="1" dirty="0">
                <a:solidFill>
                  <a:srgbClr val="FF6600"/>
                </a:solidFill>
                <a:effectLst/>
                <a:latin typeface="Comic Sans MS" panose="030F0702030302020204" pitchFamily="66" charset="0"/>
                <a:ea typeface="Corbel" panose="020B0503020204020204" pitchFamily="34" charset="0"/>
                <a:cs typeface="Times New Roman" panose="02020603050405020304" pitchFamily="18" charset="0"/>
              </a:rPr>
              <a:t>Negociação distributiva</a:t>
            </a:r>
          </a:p>
        </p:txBody>
      </p:sp>
      <p:pic>
        <p:nvPicPr>
          <p:cNvPr id="4" name="Imagem 3">
            <a:extLst>
              <a:ext uri="{FF2B5EF4-FFF2-40B4-BE49-F238E27FC236}">
                <a16:creationId xmlns:a16="http://schemas.microsoft.com/office/drawing/2014/main" id="{9ED2474D-6D88-4265-BE21-C9D4C23D63BB}"/>
              </a:ext>
            </a:extLst>
          </p:cNvPr>
          <p:cNvPicPr>
            <a:picLocks noChangeAspect="1"/>
          </p:cNvPicPr>
          <p:nvPr/>
        </p:nvPicPr>
        <p:blipFill>
          <a:blip r:embed="rId3"/>
          <a:stretch>
            <a:fillRect/>
          </a:stretch>
        </p:blipFill>
        <p:spPr>
          <a:xfrm>
            <a:off x="731789" y="2431597"/>
            <a:ext cx="3686175" cy="3609975"/>
          </a:xfrm>
          <a:prstGeom prst="rect">
            <a:avLst/>
          </a:prstGeom>
        </p:spPr>
      </p:pic>
      <p:sp>
        <p:nvSpPr>
          <p:cNvPr id="8" name="CaixaDeTexto 7">
            <a:extLst>
              <a:ext uri="{FF2B5EF4-FFF2-40B4-BE49-F238E27FC236}">
                <a16:creationId xmlns:a16="http://schemas.microsoft.com/office/drawing/2014/main" id="{F2ABEF1E-ABE2-46B1-A9F6-9BC25A102547}"/>
              </a:ext>
            </a:extLst>
          </p:cNvPr>
          <p:cNvSpPr txBox="1"/>
          <p:nvPr/>
        </p:nvSpPr>
        <p:spPr>
          <a:xfrm>
            <a:off x="5950426" y="1785266"/>
            <a:ext cx="5950426" cy="646331"/>
          </a:xfrm>
          <a:prstGeom prst="rect">
            <a:avLst/>
          </a:prstGeom>
          <a:noFill/>
        </p:spPr>
        <p:txBody>
          <a:bodyPr wrap="square">
            <a:spAutoFit/>
          </a:bodyPr>
          <a:lstStyle/>
          <a:p>
            <a:pPr algn="ctr">
              <a:spcBef>
                <a:spcPts val="600"/>
              </a:spcBef>
              <a:spcAft>
                <a:spcPts val="600"/>
              </a:spcAft>
            </a:pPr>
            <a:r>
              <a:rPr lang="pt-BR" sz="3600" b="1" dirty="0">
                <a:solidFill>
                  <a:schemeClr val="accent6">
                    <a:lumMod val="50000"/>
                  </a:schemeClr>
                </a:solidFill>
                <a:effectLst/>
                <a:latin typeface="Comic Sans MS" panose="030F0702030302020204" pitchFamily="66" charset="0"/>
                <a:ea typeface="Corbel" panose="020B0503020204020204" pitchFamily="34" charset="0"/>
                <a:cs typeface="Times New Roman" panose="02020603050405020304" pitchFamily="18" charset="0"/>
              </a:rPr>
              <a:t>Negociação integrativa</a:t>
            </a:r>
          </a:p>
        </p:txBody>
      </p:sp>
      <p:pic>
        <p:nvPicPr>
          <p:cNvPr id="10" name="Imagem 9">
            <a:extLst>
              <a:ext uri="{FF2B5EF4-FFF2-40B4-BE49-F238E27FC236}">
                <a16:creationId xmlns:a16="http://schemas.microsoft.com/office/drawing/2014/main" id="{CB8D73FD-C7E8-49C6-A1C9-699A6ADF1E9E}"/>
              </a:ext>
            </a:extLst>
          </p:cNvPr>
          <p:cNvPicPr>
            <a:picLocks noChangeAspect="1"/>
          </p:cNvPicPr>
          <p:nvPr/>
        </p:nvPicPr>
        <p:blipFill>
          <a:blip r:embed="rId4"/>
          <a:stretch>
            <a:fillRect/>
          </a:stretch>
        </p:blipFill>
        <p:spPr>
          <a:xfrm>
            <a:off x="7130746" y="2431598"/>
            <a:ext cx="3686176" cy="3756894"/>
          </a:xfrm>
          <a:prstGeom prst="rect">
            <a:avLst/>
          </a:prstGeom>
        </p:spPr>
      </p:pic>
    </p:spTree>
    <p:extLst>
      <p:ext uri="{BB962C8B-B14F-4D97-AF65-F5344CB8AC3E}">
        <p14:creationId xmlns:p14="http://schemas.microsoft.com/office/powerpoint/2010/main" val="279929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9639302"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Negociação no processo de compra</a:t>
            </a:r>
            <a:r>
              <a:rPr lang="pt-BR" sz="3200" dirty="0">
                <a:solidFill>
                  <a:schemeClr val="accent2"/>
                </a:solidFill>
                <a:latin typeface="Corbel" panose="020B0503020204020204" pitchFamily="34" charset="0"/>
              </a:rPr>
              <a:t>]</a:t>
            </a:r>
          </a:p>
        </p:txBody>
      </p:sp>
      <p:sp>
        <p:nvSpPr>
          <p:cNvPr id="5" name="CaixaDeTexto 4">
            <a:extLst>
              <a:ext uri="{FF2B5EF4-FFF2-40B4-BE49-F238E27FC236}">
                <a16:creationId xmlns:a16="http://schemas.microsoft.com/office/drawing/2014/main" id="{25580F64-A69F-4BBE-B1E4-6718EEABC219}"/>
              </a:ext>
            </a:extLst>
          </p:cNvPr>
          <p:cNvSpPr txBox="1"/>
          <p:nvPr/>
        </p:nvSpPr>
        <p:spPr>
          <a:xfrm>
            <a:off x="132495" y="865035"/>
            <a:ext cx="11781686" cy="923330"/>
          </a:xfrm>
          <a:prstGeom prst="rect">
            <a:avLst/>
          </a:prstGeom>
          <a:noFill/>
        </p:spPr>
        <p:txBody>
          <a:bodyPr wrap="square">
            <a:spAutoFit/>
          </a:bodyPr>
          <a:lstStyle/>
          <a:p>
            <a:pPr>
              <a:spcBef>
                <a:spcPts val="600"/>
              </a:spcBef>
              <a:spcAft>
                <a:spcPts val="600"/>
              </a:spcAft>
            </a:pPr>
            <a:r>
              <a:rPr lang="pt-BR" dirty="0">
                <a:solidFill>
                  <a:srgbClr val="002060"/>
                </a:solidFill>
              </a:rPr>
              <a:t>A </a:t>
            </a:r>
            <a:r>
              <a:rPr lang="pt-BR" b="1" dirty="0">
                <a:solidFill>
                  <a:srgbClr val="002060"/>
                </a:solidFill>
              </a:rPr>
              <a:t>negociação distributiva (ou negociação competitiva) </a:t>
            </a:r>
            <a:r>
              <a:rPr lang="pt-BR" dirty="0">
                <a:solidFill>
                  <a:srgbClr val="002060"/>
                </a:solidFill>
              </a:rPr>
              <a:t>caracteriza-se em circunstâncias em que o ganho de uma parte será à custa da perda da outra parte; situação de ganha-perde. Assim, a essência de uma negociação distributiva está em negociar quem fica com que parte de uma quantia fixa (não há possibilidade de expansão) de bens e serviços a ser dividida. </a:t>
            </a:r>
          </a:p>
        </p:txBody>
      </p:sp>
      <p:sp>
        <p:nvSpPr>
          <p:cNvPr id="6" name="CaixaDeTexto 5">
            <a:extLst>
              <a:ext uri="{FF2B5EF4-FFF2-40B4-BE49-F238E27FC236}">
                <a16:creationId xmlns:a16="http://schemas.microsoft.com/office/drawing/2014/main" id="{96E894CE-89D3-4303-8290-28C23567E6B6}"/>
              </a:ext>
            </a:extLst>
          </p:cNvPr>
          <p:cNvSpPr txBox="1"/>
          <p:nvPr/>
        </p:nvSpPr>
        <p:spPr>
          <a:xfrm>
            <a:off x="3343702" y="2022296"/>
            <a:ext cx="5950426" cy="646331"/>
          </a:xfrm>
          <a:prstGeom prst="rect">
            <a:avLst/>
          </a:prstGeom>
          <a:noFill/>
        </p:spPr>
        <p:txBody>
          <a:bodyPr wrap="square">
            <a:spAutoFit/>
          </a:bodyPr>
          <a:lstStyle/>
          <a:p>
            <a:pPr algn="ctr">
              <a:spcBef>
                <a:spcPts val="600"/>
              </a:spcBef>
              <a:spcAft>
                <a:spcPts val="600"/>
              </a:spcAft>
            </a:pPr>
            <a:r>
              <a:rPr lang="pt-BR" sz="3600" b="1" dirty="0">
                <a:solidFill>
                  <a:srgbClr val="FF6600"/>
                </a:solidFill>
                <a:effectLst/>
                <a:latin typeface="Comic Sans MS" panose="030F0702030302020204" pitchFamily="66" charset="0"/>
                <a:ea typeface="Corbel" panose="020B0503020204020204" pitchFamily="34" charset="0"/>
                <a:cs typeface="Times New Roman" panose="02020603050405020304" pitchFamily="18" charset="0"/>
              </a:rPr>
              <a:t>Negociação distributiva</a:t>
            </a:r>
          </a:p>
        </p:txBody>
      </p:sp>
      <p:pic>
        <p:nvPicPr>
          <p:cNvPr id="7" name="Imagem 6">
            <a:extLst>
              <a:ext uri="{FF2B5EF4-FFF2-40B4-BE49-F238E27FC236}">
                <a16:creationId xmlns:a16="http://schemas.microsoft.com/office/drawing/2014/main" id="{5AD72AD8-45DD-49B9-9900-3CADE20F3A6C}"/>
              </a:ext>
            </a:extLst>
          </p:cNvPr>
          <p:cNvPicPr>
            <a:picLocks noChangeAspect="1"/>
          </p:cNvPicPr>
          <p:nvPr/>
        </p:nvPicPr>
        <p:blipFill>
          <a:blip r:embed="rId3"/>
          <a:stretch>
            <a:fillRect/>
          </a:stretch>
        </p:blipFill>
        <p:spPr>
          <a:xfrm>
            <a:off x="4075491" y="2668627"/>
            <a:ext cx="3686175" cy="3609975"/>
          </a:xfrm>
          <a:prstGeom prst="rect">
            <a:avLst/>
          </a:prstGeom>
        </p:spPr>
      </p:pic>
    </p:spTree>
    <p:extLst>
      <p:ext uri="{BB962C8B-B14F-4D97-AF65-F5344CB8AC3E}">
        <p14:creationId xmlns:p14="http://schemas.microsoft.com/office/powerpoint/2010/main" val="820357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9639302"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Negociação no processo de compra</a:t>
            </a:r>
            <a:r>
              <a:rPr lang="pt-BR" sz="3200" dirty="0">
                <a:solidFill>
                  <a:schemeClr val="accent2"/>
                </a:solidFill>
                <a:latin typeface="Corbel" panose="020B0503020204020204" pitchFamily="34" charset="0"/>
              </a:rPr>
              <a:t>]</a:t>
            </a:r>
          </a:p>
        </p:txBody>
      </p:sp>
      <p:sp>
        <p:nvSpPr>
          <p:cNvPr id="5" name="CaixaDeTexto 4">
            <a:extLst>
              <a:ext uri="{FF2B5EF4-FFF2-40B4-BE49-F238E27FC236}">
                <a16:creationId xmlns:a16="http://schemas.microsoft.com/office/drawing/2014/main" id="{25580F64-A69F-4BBE-B1E4-6718EEABC219}"/>
              </a:ext>
            </a:extLst>
          </p:cNvPr>
          <p:cNvSpPr txBox="1"/>
          <p:nvPr/>
        </p:nvSpPr>
        <p:spPr>
          <a:xfrm>
            <a:off x="132495" y="865035"/>
            <a:ext cx="11781686" cy="923330"/>
          </a:xfrm>
          <a:prstGeom prst="rect">
            <a:avLst/>
          </a:prstGeom>
          <a:noFill/>
        </p:spPr>
        <p:txBody>
          <a:bodyPr wrap="square">
            <a:spAutoFit/>
          </a:bodyPr>
          <a:lstStyle/>
          <a:p>
            <a:pPr>
              <a:spcBef>
                <a:spcPts val="600"/>
              </a:spcBef>
              <a:spcAft>
                <a:spcPts val="600"/>
              </a:spcAft>
            </a:pPr>
            <a:r>
              <a:rPr lang="pt-BR" dirty="0">
                <a:solidFill>
                  <a:srgbClr val="002060"/>
                </a:solidFill>
              </a:rPr>
              <a:t>A </a:t>
            </a:r>
            <a:r>
              <a:rPr lang="pt-BR" b="1" dirty="0">
                <a:solidFill>
                  <a:srgbClr val="002060"/>
                </a:solidFill>
              </a:rPr>
              <a:t>negociação integrativa (ou negociação cooperativa</a:t>
            </a:r>
            <a:r>
              <a:rPr lang="pt-BR" dirty="0">
                <a:solidFill>
                  <a:srgbClr val="002060"/>
                </a:solidFill>
              </a:rPr>
              <a:t>) opera pela suposição de que um ou mais dos acordos possíveis podem criar uma solução de ganho mútuo; situação de ganha-ganha. A negociação integrativa favorece a construção de </a:t>
            </a:r>
            <a:r>
              <a:rPr lang="pt-BR" u="sng" dirty="0">
                <a:solidFill>
                  <a:srgbClr val="002060"/>
                </a:solidFill>
              </a:rPr>
              <a:t>relacionamentos de longo prazo </a:t>
            </a:r>
            <a:r>
              <a:rPr lang="pt-BR" dirty="0">
                <a:solidFill>
                  <a:srgbClr val="002060"/>
                </a:solidFill>
              </a:rPr>
              <a:t>e favorece a </a:t>
            </a:r>
            <a:r>
              <a:rPr lang="pt-BR" u="sng" dirty="0">
                <a:solidFill>
                  <a:srgbClr val="002060"/>
                </a:solidFill>
              </a:rPr>
              <a:t>atuação cooperativa </a:t>
            </a:r>
            <a:r>
              <a:rPr lang="pt-BR" dirty="0">
                <a:solidFill>
                  <a:srgbClr val="002060"/>
                </a:solidFill>
              </a:rPr>
              <a:t>em negociações futuras. </a:t>
            </a:r>
          </a:p>
        </p:txBody>
      </p:sp>
      <p:sp>
        <p:nvSpPr>
          <p:cNvPr id="8" name="CaixaDeTexto 7">
            <a:extLst>
              <a:ext uri="{FF2B5EF4-FFF2-40B4-BE49-F238E27FC236}">
                <a16:creationId xmlns:a16="http://schemas.microsoft.com/office/drawing/2014/main" id="{BD4D0166-25C7-47D2-8AC4-722F23FD6145}"/>
              </a:ext>
            </a:extLst>
          </p:cNvPr>
          <p:cNvSpPr txBox="1"/>
          <p:nvPr/>
        </p:nvSpPr>
        <p:spPr>
          <a:xfrm>
            <a:off x="3072592" y="2022296"/>
            <a:ext cx="5950426" cy="646331"/>
          </a:xfrm>
          <a:prstGeom prst="rect">
            <a:avLst/>
          </a:prstGeom>
          <a:noFill/>
        </p:spPr>
        <p:txBody>
          <a:bodyPr wrap="square">
            <a:spAutoFit/>
          </a:bodyPr>
          <a:lstStyle/>
          <a:p>
            <a:pPr algn="ctr">
              <a:spcBef>
                <a:spcPts val="600"/>
              </a:spcBef>
              <a:spcAft>
                <a:spcPts val="600"/>
              </a:spcAft>
            </a:pPr>
            <a:r>
              <a:rPr lang="pt-BR" sz="3600" b="1" dirty="0">
                <a:solidFill>
                  <a:schemeClr val="accent6">
                    <a:lumMod val="50000"/>
                  </a:schemeClr>
                </a:solidFill>
                <a:effectLst/>
                <a:latin typeface="Comic Sans MS" panose="030F0702030302020204" pitchFamily="66" charset="0"/>
                <a:ea typeface="Corbel" panose="020B0503020204020204" pitchFamily="34" charset="0"/>
                <a:cs typeface="Times New Roman" panose="02020603050405020304" pitchFamily="18" charset="0"/>
              </a:rPr>
              <a:t>Negociação integrativa</a:t>
            </a:r>
          </a:p>
        </p:txBody>
      </p:sp>
      <p:pic>
        <p:nvPicPr>
          <p:cNvPr id="9" name="Imagem 8">
            <a:extLst>
              <a:ext uri="{FF2B5EF4-FFF2-40B4-BE49-F238E27FC236}">
                <a16:creationId xmlns:a16="http://schemas.microsoft.com/office/drawing/2014/main" id="{C478EE89-0904-4ABE-9C60-BCDC91CB22BB}"/>
              </a:ext>
            </a:extLst>
          </p:cNvPr>
          <p:cNvPicPr>
            <a:picLocks noChangeAspect="1"/>
          </p:cNvPicPr>
          <p:nvPr/>
        </p:nvPicPr>
        <p:blipFill>
          <a:blip r:embed="rId3"/>
          <a:stretch>
            <a:fillRect/>
          </a:stretch>
        </p:blipFill>
        <p:spPr>
          <a:xfrm>
            <a:off x="4252912" y="2668628"/>
            <a:ext cx="3686176" cy="3756894"/>
          </a:xfrm>
          <a:prstGeom prst="rect">
            <a:avLst/>
          </a:prstGeom>
        </p:spPr>
      </p:pic>
    </p:spTree>
    <p:extLst>
      <p:ext uri="{BB962C8B-B14F-4D97-AF65-F5344CB8AC3E}">
        <p14:creationId xmlns:p14="http://schemas.microsoft.com/office/powerpoint/2010/main" val="1049812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9639302"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Negociação no processo de compra</a:t>
            </a:r>
            <a:r>
              <a:rPr lang="pt-BR" sz="3200" dirty="0">
                <a:solidFill>
                  <a:schemeClr val="accent2"/>
                </a:solidFill>
                <a:latin typeface="Corbel" panose="020B0503020204020204" pitchFamily="34" charset="0"/>
              </a:rPr>
              <a:t>]</a:t>
            </a:r>
          </a:p>
        </p:txBody>
      </p:sp>
      <p:graphicFrame>
        <p:nvGraphicFramePr>
          <p:cNvPr id="3" name="Tabela 2">
            <a:extLst>
              <a:ext uri="{FF2B5EF4-FFF2-40B4-BE49-F238E27FC236}">
                <a16:creationId xmlns:a16="http://schemas.microsoft.com/office/drawing/2014/main" id="{BB240ACF-200F-447E-BD86-92C3B4C314AB}"/>
              </a:ext>
            </a:extLst>
          </p:cNvPr>
          <p:cNvGraphicFramePr>
            <a:graphicFrameLocks noGrp="1"/>
          </p:cNvGraphicFramePr>
          <p:nvPr/>
        </p:nvGraphicFramePr>
        <p:xfrm>
          <a:off x="1274448" y="1145171"/>
          <a:ext cx="9834829" cy="4805251"/>
        </p:xfrm>
        <a:graphic>
          <a:graphicData uri="http://schemas.openxmlformats.org/drawingml/2006/table">
            <a:tbl>
              <a:tblPr firstRow="1" firstCol="1" bandRow="1">
                <a:tableStyleId>{5C22544A-7EE6-4342-B048-85BDC9FD1C3A}</a:tableStyleId>
              </a:tblPr>
              <a:tblGrid>
                <a:gridCol w="3084717">
                  <a:extLst>
                    <a:ext uri="{9D8B030D-6E8A-4147-A177-3AD203B41FA5}">
                      <a16:colId xmlns:a16="http://schemas.microsoft.com/office/drawing/2014/main" val="3429566744"/>
                    </a:ext>
                  </a:extLst>
                </a:gridCol>
                <a:gridCol w="2855171">
                  <a:extLst>
                    <a:ext uri="{9D8B030D-6E8A-4147-A177-3AD203B41FA5}">
                      <a16:colId xmlns:a16="http://schemas.microsoft.com/office/drawing/2014/main" val="4162667055"/>
                    </a:ext>
                  </a:extLst>
                </a:gridCol>
                <a:gridCol w="3894941">
                  <a:extLst>
                    <a:ext uri="{9D8B030D-6E8A-4147-A177-3AD203B41FA5}">
                      <a16:colId xmlns:a16="http://schemas.microsoft.com/office/drawing/2014/main" val="3841726135"/>
                    </a:ext>
                  </a:extLst>
                </a:gridCol>
              </a:tblGrid>
              <a:tr h="669769">
                <a:tc>
                  <a:txBody>
                    <a:bodyPr/>
                    <a:lstStyle/>
                    <a:p>
                      <a:pPr marL="0" indent="0" algn="l" defTabSz="914400" rtl="0" eaLnBrk="1" latinLnBrk="0" hangingPunct="1">
                        <a:lnSpc>
                          <a:spcPct val="120000"/>
                        </a:lnSpc>
                        <a:spcBef>
                          <a:spcPts val="600"/>
                        </a:spcBef>
                        <a:spcAft>
                          <a:spcPts val="600"/>
                        </a:spcAft>
                        <a:tabLst>
                          <a:tab pos="323850" algn="l"/>
                        </a:tabLst>
                      </a:pPr>
                      <a:r>
                        <a:rPr lang="pt-BR" sz="1800" b="1" kern="1200" dirty="0">
                          <a:solidFill>
                            <a:schemeClr val="bg1"/>
                          </a:solidFill>
                          <a:effectLst/>
                          <a:latin typeface="+mn-lt"/>
                          <a:ea typeface="+mn-ea"/>
                          <a:cs typeface="+mn-cs"/>
                        </a:rPr>
                        <a:t>Característica da negociação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a:txBody>
                    <a:bodyPr/>
                    <a:lstStyle/>
                    <a:p>
                      <a:pPr marL="0" indent="0" algn="ctr">
                        <a:lnSpc>
                          <a:spcPct val="120000"/>
                        </a:lnSpc>
                        <a:spcBef>
                          <a:spcPts val="600"/>
                        </a:spcBef>
                        <a:spcAft>
                          <a:spcPts val="600"/>
                        </a:spcAft>
                        <a:tabLst>
                          <a:tab pos="323850" algn="l"/>
                        </a:tabLst>
                      </a:pPr>
                      <a:r>
                        <a:rPr lang="pt-BR" sz="1800" dirty="0">
                          <a:solidFill>
                            <a:schemeClr val="bg1"/>
                          </a:solidFill>
                          <a:effectLst/>
                        </a:rPr>
                        <a:t>Negociação distributiva</a:t>
                      </a:r>
                      <a:endParaRPr lang="pt-BR"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a:txBody>
                    <a:bodyPr/>
                    <a:lstStyle/>
                    <a:p>
                      <a:pPr marL="0" indent="0" algn="ctr">
                        <a:lnSpc>
                          <a:spcPct val="120000"/>
                        </a:lnSpc>
                        <a:spcBef>
                          <a:spcPts val="600"/>
                        </a:spcBef>
                        <a:spcAft>
                          <a:spcPts val="600"/>
                        </a:spcAft>
                        <a:tabLst>
                          <a:tab pos="323850" algn="l"/>
                        </a:tabLst>
                      </a:pPr>
                      <a:r>
                        <a:rPr lang="pt-BR" sz="1800" dirty="0">
                          <a:solidFill>
                            <a:schemeClr val="bg1"/>
                          </a:solidFill>
                          <a:effectLst/>
                        </a:rPr>
                        <a:t>Negociação integrativa</a:t>
                      </a:r>
                      <a:endParaRPr lang="pt-BR"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extLst>
                  <a:ext uri="{0D108BD9-81ED-4DB2-BD59-A6C34878D82A}">
                    <a16:rowId xmlns:a16="http://schemas.microsoft.com/office/drawing/2014/main" val="317151193"/>
                  </a:ext>
                </a:extLst>
              </a:tr>
              <a:tr h="1016215">
                <a:tc>
                  <a:txBody>
                    <a:bodyPr/>
                    <a:lstStyle/>
                    <a:p>
                      <a:pPr marL="0" indent="0" algn="l" defTabSz="914400" rtl="0" eaLnBrk="1" latinLnBrk="0" hangingPunct="1">
                        <a:lnSpc>
                          <a:spcPct val="120000"/>
                        </a:lnSpc>
                        <a:spcBef>
                          <a:spcPts val="600"/>
                        </a:spcBef>
                        <a:spcAft>
                          <a:spcPts val="600"/>
                        </a:spcAft>
                        <a:tabLst>
                          <a:tab pos="323850" algn="l"/>
                        </a:tabLst>
                      </a:pPr>
                      <a:r>
                        <a:rPr lang="pt-BR" sz="1800" b="1" kern="1200" dirty="0">
                          <a:solidFill>
                            <a:srgbClr val="002060"/>
                          </a:solidFill>
                          <a:effectLst/>
                          <a:latin typeface="+mn-lt"/>
                          <a:ea typeface="+mn-ea"/>
                          <a:cs typeface="+mn-cs"/>
                        </a:rPr>
                        <a:t>Metas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800" kern="1200" dirty="0">
                          <a:solidFill>
                            <a:schemeClr val="tx1"/>
                          </a:solidFill>
                          <a:effectLst/>
                          <a:latin typeface="+mn-lt"/>
                          <a:ea typeface="+mn-ea"/>
                          <a:cs typeface="+mn-cs"/>
                        </a:rPr>
                        <a:t>Obter a maior fatia do bolo possível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20000"/>
                        </a:lnSpc>
                        <a:spcBef>
                          <a:spcPts val="600"/>
                        </a:spcBef>
                        <a:spcAft>
                          <a:spcPts val="600"/>
                        </a:spcAft>
                        <a:tabLst>
                          <a:tab pos="323850" algn="l"/>
                        </a:tabLst>
                      </a:pPr>
                      <a:r>
                        <a:rPr lang="pt-BR" sz="1800" dirty="0">
                          <a:solidFill>
                            <a:schemeClr val="tx1"/>
                          </a:solidFill>
                          <a:effectLst/>
                        </a:rPr>
                        <a:t>Expandir o bolo de modo que ambas as partes estejam satisfeitas.</a:t>
                      </a:r>
                      <a:endParaRPr lang="pt-BR" sz="1800" dirty="0">
                        <a:solidFill>
                          <a:schemeClr val="tx1"/>
                        </a:solidFill>
                        <a:effectLst/>
                        <a:latin typeface="Corbel" panose="020B0503020204020204" pitchFamily="34" charset="0"/>
                        <a:ea typeface="Corbel" panose="020B0503020204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0346098"/>
                  </a:ext>
                </a:extLst>
              </a:tr>
              <a:tr h="370195">
                <a:tc>
                  <a:txBody>
                    <a:bodyPr/>
                    <a:lstStyle/>
                    <a:p>
                      <a:pPr marL="0" indent="0" algn="l" defTabSz="914400" rtl="0" eaLnBrk="1" latinLnBrk="0" hangingPunct="1">
                        <a:lnSpc>
                          <a:spcPct val="120000"/>
                        </a:lnSpc>
                        <a:spcBef>
                          <a:spcPts val="600"/>
                        </a:spcBef>
                        <a:spcAft>
                          <a:spcPts val="600"/>
                        </a:spcAft>
                        <a:tabLst>
                          <a:tab pos="323850" algn="l"/>
                        </a:tabLst>
                      </a:pPr>
                      <a:r>
                        <a:rPr lang="pt-BR" sz="1800" b="1" kern="1200" dirty="0">
                          <a:solidFill>
                            <a:srgbClr val="002060"/>
                          </a:solidFill>
                          <a:effectLst/>
                          <a:latin typeface="+mn-lt"/>
                          <a:ea typeface="+mn-ea"/>
                          <a:cs typeface="+mn-cs"/>
                        </a:rPr>
                        <a:t>Motivação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800" kern="1200" dirty="0">
                          <a:solidFill>
                            <a:schemeClr val="tx1"/>
                          </a:solidFill>
                          <a:effectLst/>
                          <a:latin typeface="+mn-lt"/>
                          <a:ea typeface="+mn-ea"/>
                          <a:cs typeface="+mn-cs"/>
                        </a:rPr>
                        <a:t>Ganhar-perder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a:lnSpc>
                          <a:spcPct val="120000"/>
                        </a:lnSpc>
                        <a:spcBef>
                          <a:spcPts val="600"/>
                        </a:spcBef>
                        <a:spcAft>
                          <a:spcPts val="600"/>
                        </a:spcAft>
                        <a:tabLst>
                          <a:tab pos="323850" algn="l"/>
                        </a:tabLst>
                      </a:pPr>
                      <a:r>
                        <a:rPr lang="pt-BR" sz="1800" dirty="0">
                          <a:solidFill>
                            <a:schemeClr val="tx1"/>
                          </a:solidFill>
                          <a:effectLst/>
                        </a:rPr>
                        <a:t>Ganhos mútuos</a:t>
                      </a:r>
                      <a:endParaRPr lang="pt-BR" sz="1800" dirty="0">
                        <a:solidFill>
                          <a:schemeClr val="tx1"/>
                        </a:solidFill>
                        <a:effectLst/>
                        <a:latin typeface="Corbel" panose="020B0503020204020204" pitchFamily="34" charset="0"/>
                        <a:ea typeface="Corbel" panose="020B0503020204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9823886"/>
                  </a:ext>
                </a:extLst>
              </a:tr>
              <a:tr h="370195">
                <a:tc>
                  <a:txBody>
                    <a:bodyPr/>
                    <a:lstStyle/>
                    <a:p>
                      <a:pPr marL="0" indent="0" algn="l" defTabSz="914400" rtl="0" eaLnBrk="1" latinLnBrk="0" hangingPunct="1">
                        <a:lnSpc>
                          <a:spcPct val="120000"/>
                        </a:lnSpc>
                        <a:spcBef>
                          <a:spcPts val="600"/>
                        </a:spcBef>
                        <a:spcAft>
                          <a:spcPts val="600"/>
                        </a:spcAft>
                        <a:tabLst>
                          <a:tab pos="323850" algn="l"/>
                        </a:tabLst>
                      </a:pPr>
                      <a:r>
                        <a:rPr lang="pt-BR" sz="1800" b="1" kern="1200" dirty="0">
                          <a:solidFill>
                            <a:srgbClr val="002060"/>
                          </a:solidFill>
                          <a:effectLst/>
                          <a:latin typeface="+mn-lt"/>
                          <a:ea typeface="+mn-ea"/>
                          <a:cs typeface="+mn-cs"/>
                        </a:rPr>
                        <a:t>Interesses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800" kern="1200" dirty="0">
                          <a:solidFill>
                            <a:schemeClr val="tx1"/>
                          </a:solidFill>
                          <a:effectLst/>
                          <a:latin typeface="+mn-lt"/>
                          <a:ea typeface="+mn-ea"/>
                          <a:cs typeface="+mn-cs"/>
                        </a:rPr>
                        <a:t>Opostos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800" kern="1200" dirty="0">
                          <a:solidFill>
                            <a:schemeClr val="tx1"/>
                          </a:solidFill>
                          <a:effectLst/>
                          <a:latin typeface="+mn-lt"/>
                          <a:ea typeface="+mn-ea"/>
                          <a:cs typeface="+mn-cs"/>
                        </a:rPr>
                        <a:t>Congruentes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5246002"/>
                  </a:ext>
                </a:extLst>
              </a:tr>
              <a:tr h="1709108">
                <a:tc>
                  <a:txBody>
                    <a:bodyPr/>
                    <a:lstStyle/>
                    <a:p>
                      <a:pPr marL="0" indent="0" algn="l" defTabSz="914400" rtl="0" eaLnBrk="1" latinLnBrk="0" hangingPunct="1">
                        <a:lnSpc>
                          <a:spcPct val="120000"/>
                        </a:lnSpc>
                        <a:spcBef>
                          <a:spcPts val="600"/>
                        </a:spcBef>
                        <a:spcAft>
                          <a:spcPts val="600"/>
                        </a:spcAft>
                        <a:tabLst>
                          <a:tab pos="323850" algn="l"/>
                        </a:tabLst>
                      </a:pPr>
                      <a:r>
                        <a:rPr lang="pt-BR" sz="1800" b="1" kern="1200" dirty="0">
                          <a:solidFill>
                            <a:srgbClr val="002060"/>
                          </a:solidFill>
                          <a:effectLst/>
                          <a:latin typeface="+mn-lt"/>
                          <a:ea typeface="+mn-ea"/>
                          <a:cs typeface="+mn-cs"/>
                        </a:rPr>
                        <a:t>Compartilhamento de informações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800" kern="1200" dirty="0">
                          <a:solidFill>
                            <a:schemeClr val="tx1"/>
                          </a:solidFill>
                          <a:effectLst/>
                          <a:latin typeface="+mn-lt"/>
                          <a:ea typeface="+mn-ea"/>
                          <a:cs typeface="+mn-cs"/>
                        </a:rPr>
                        <a:t>Baixo (o compartilhamento de informações só vai permitir que a outra parte tenha vantagem)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800" kern="1200" dirty="0">
                          <a:solidFill>
                            <a:schemeClr val="tx1"/>
                          </a:solidFill>
                          <a:effectLst/>
                          <a:latin typeface="+mn-lt"/>
                          <a:ea typeface="+mn-ea"/>
                          <a:cs typeface="+mn-cs"/>
                        </a:rPr>
                        <a:t>Alto (o compartilhamento de informações permitirá que cada parte encontre maneiras de satisfazer os interesses individuais)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8052953"/>
                  </a:ext>
                </a:extLst>
              </a:tr>
              <a:tr h="669769">
                <a:tc>
                  <a:txBody>
                    <a:bodyPr/>
                    <a:lstStyle/>
                    <a:p>
                      <a:pPr marL="0" indent="0" algn="l" defTabSz="914400" rtl="0" eaLnBrk="1" latinLnBrk="0" hangingPunct="1">
                        <a:lnSpc>
                          <a:spcPct val="120000"/>
                        </a:lnSpc>
                        <a:spcBef>
                          <a:spcPts val="600"/>
                        </a:spcBef>
                        <a:spcAft>
                          <a:spcPts val="600"/>
                        </a:spcAft>
                        <a:tabLst>
                          <a:tab pos="323850" algn="l"/>
                        </a:tabLst>
                      </a:pPr>
                      <a:r>
                        <a:rPr lang="pt-BR" sz="1800" b="1" kern="1200" dirty="0">
                          <a:solidFill>
                            <a:srgbClr val="002060"/>
                          </a:solidFill>
                          <a:effectLst/>
                          <a:latin typeface="+mn-lt"/>
                          <a:ea typeface="+mn-ea"/>
                          <a:cs typeface="+mn-cs"/>
                        </a:rPr>
                        <a:t>Duração do relacionamento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800" kern="1200" dirty="0">
                          <a:solidFill>
                            <a:schemeClr val="tx1"/>
                          </a:solidFill>
                          <a:effectLst/>
                          <a:latin typeface="+mn-lt"/>
                          <a:ea typeface="+mn-ea"/>
                          <a:cs typeface="+mn-cs"/>
                        </a:rPr>
                        <a:t>Curto prazo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800" kern="1200" dirty="0">
                          <a:solidFill>
                            <a:schemeClr val="tx1"/>
                          </a:solidFill>
                          <a:effectLst/>
                          <a:latin typeface="+mn-lt"/>
                          <a:ea typeface="+mn-ea"/>
                          <a:cs typeface="+mn-cs"/>
                        </a:rPr>
                        <a:t>Longo prazo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7205614"/>
                  </a:ext>
                </a:extLst>
              </a:tr>
            </a:tbl>
          </a:graphicData>
        </a:graphic>
      </p:graphicFrame>
    </p:spTree>
    <p:extLst>
      <p:ext uri="{BB962C8B-B14F-4D97-AF65-F5344CB8AC3E}">
        <p14:creationId xmlns:p14="http://schemas.microsoft.com/office/powerpoint/2010/main" val="1618001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dirty="0">
                <a:solidFill>
                  <a:schemeClr val="accent1">
                    <a:lumMod val="50000"/>
                  </a:schemeClr>
                </a:solidFill>
                <a:latin typeface="Corbel" panose="020B0503020204020204" pitchFamily="34" charset="0"/>
              </a:rPr>
              <a:t> </a:t>
            </a:r>
            <a:r>
              <a:rPr lang="pt-BR" sz="3200" b="1" dirty="0">
                <a:solidFill>
                  <a:schemeClr val="accent1">
                    <a:lumMod val="50000"/>
                  </a:schemeClr>
                </a:solidFill>
                <a:latin typeface="Corbel" panose="020B0503020204020204" pitchFamily="34" charset="0"/>
              </a:rPr>
              <a:t>CESBRASPE – CODEVASF – Analista - 2021</a:t>
            </a:r>
            <a:r>
              <a:rPr lang="pt-BR" sz="3200" dirty="0">
                <a:solidFill>
                  <a:schemeClr val="accent2"/>
                </a:solidFill>
                <a:latin typeface="Corbel" panose="020B0503020204020204" pitchFamily="34" charset="0"/>
              </a:rPr>
              <a:t>]</a:t>
            </a:r>
          </a:p>
        </p:txBody>
      </p:sp>
      <p:sp>
        <p:nvSpPr>
          <p:cNvPr id="7" name="CaixaDeTexto 6">
            <a:extLst>
              <a:ext uri="{FF2B5EF4-FFF2-40B4-BE49-F238E27FC236}">
                <a16:creationId xmlns:a16="http://schemas.microsoft.com/office/drawing/2014/main" id="{624D0836-49C4-4819-84CF-07917EF40883}"/>
              </a:ext>
            </a:extLst>
          </p:cNvPr>
          <p:cNvSpPr txBox="1"/>
          <p:nvPr/>
        </p:nvSpPr>
        <p:spPr>
          <a:xfrm>
            <a:off x="132495" y="843677"/>
            <a:ext cx="11519887" cy="1508105"/>
          </a:xfrm>
          <a:prstGeom prst="rect">
            <a:avLst/>
          </a:prstGeom>
          <a:noFill/>
        </p:spPr>
        <p:txBody>
          <a:bodyPr wrap="square">
            <a:spAutoFit/>
          </a:bodyPr>
          <a:lstStyle/>
          <a:p>
            <a:pPr algn="just">
              <a:spcBef>
                <a:spcPts val="600"/>
              </a:spcBef>
              <a:spcAft>
                <a:spcPts val="600"/>
              </a:spcAft>
              <a:tabLst>
                <a:tab pos="323850" algn="l"/>
              </a:tabLst>
            </a:pPr>
            <a:r>
              <a:rPr lang="pt-BR" dirty="0">
                <a:latin typeface="Corbel" panose="020B0503020204020204" pitchFamily="34" charset="0"/>
                <a:ea typeface="Corbel" panose="020B0503020204020204" pitchFamily="34" charset="0"/>
                <a:cs typeface="Times New Roman" panose="02020603050405020304" pitchFamily="18" charset="0"/>
              </a:rPr>
              <a:t>Acerca da gestão de conflitos e negociação no contexto organizacional, julgue o item subsequente.</a:t>
            </a:r>
          </a:p>
          <a:p>
            <a:pPr algn="just">
              <a:spcBef>
                <a:spcPts val="600"/>
              </a:spcBef>
              <a:spcAft>
                <a:spcPts val="600"/>
              </a:spcAft>
              <a:tabLst>
                <a:tab pos="323850" algn="l"/>
              </a:tabLst>
            </a:pPr>
            <a:endParaRPr lang="pt-BR" dirty="0">
              <a:latin typeface="Corbel" panose="020B0503020204020204" pitchFamily="34" charset="0"/>
              <a:ea typeface="Corbel" panose="020B0503020204020204" pitchFamily="34" charset="0"/>
              <a:cs typeface="Times New Roman" panose="02020603050405020304" pitchFamily="18" charset="0"/>
            </a:endParaRPr>
          </a:p>
          <a:p>
            <a:pPr algn="just">
              <a:spcBef>
                <a:spcPts val="600"/>
              </a:spcBef>
              <a:spcAft>
                <a:spcPts val="600"/>
              </a:spcAft>
              <a:tabLst>
                <a:tab pos="323850" algn="l"/>
              </a:tabLst>
            </a:pPr>
            <a:r>
              <a:rPr lang="pt-BR" dirty="0">
                <a:latin typeface="Corbel" panose="020B0503020204020204" pitchFamily="34" charset="0"/>
                <a:ea typeface="Corbel" panose="020B0503020204020204" pitchFamily="34" charset="0"/>
                <a:cs typeface="Times New Roman" panose="02020603050405020304" pitchFamily="18" charset="0"/>
              </a:rPr>
              <a:t>A negociação pode ser definida como um processo pelo qual duas ou mais partes que possuem relação, interdependência e algum conflito aparente se colocam dispostas a buscar um possível equilíbrio para a relação.</a:t>
            </a:r>
          </a:p>
        </p:txBody>
      </p:sp>
      <p:sp>
        <p:nvSpPr>
          <p:cNvPr id="4" name="CaixaDeTexto 3">
            <a:extLst>
              <a:ext uri="{FF2B5EF4-FFF2-40B4-BE49-F238E27FC236}">
                <a16:creationId xmlns:a16="http://schemas.microsoft.com/office/drawing/2014/main" id="{70F95D07-57E7-4E80-8163-CF76C5AA382A}"/>
              </a:ext>
            </a:extLst>
          </p:cNvPr>
          <p:cNvSpPr txBox="1"/>
          <p:nvPr/>
        </p:nvSpPr>
        <p:spPr>
          <a:xfrm>
            <a:off x="200025" y="5691157"/>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CERTO</a:t>
            </a:r>
          </a:p>
        </p:txBody>
      </p:sp>
    </p:spTree>
    <p:extLst>
      <p:ext uri="{BB962C8B-B14F-4D97-AF65-F5344CB8AC3E}">
        <p14:creationId xmlns:p14="http://schemas.microsoft.com/office/powerpoint/2010/main" val="337375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dirty="0">
                <a:solidFill>
                  <a:schemeClr val="accent1">
                    <a:lumMod val="50000"/>
                  </a:schemeClr>
                </a:solidFill>
                <a:latin typeface="Corbel" panose="020B0503020204020204" pitchFamily="34" charset="0"/>
              </a:rPr>
              <a:t> </a:t>
            </a:r>
            <a:r>
              <a:rPr lang="pt-BR" sz="3200" b="1" dirty="0">
                <a:solidFill>
                  <a:schemeClr val="accent1">
                    <a:lumMod val="50000"/>
                  </a:schemeClr>
                </a:solidFill>
                <a:latin typeface="Corbel" panose="020B0503020204020204" pitchFamily="34" charset="0"/>
              </a:rPr>
              <a:t>CESBRASPE – CODEVASF – Analista - 2021</a:t>
            </a:r>
            <a:r>
              <a:rPr lang="pt-BR" sz="3200" dirty="0">
                <a:solidFill>
                  <a:schemeClr val="accent2"/>
                </a:solidFill>
                <a:latin typeface="Corbel" panose="020B0503020204020204" pitchFamily="34" charset="0"/>
              </a:rPr>
              <a:t>]</a:t>
            </a:r>
          </a:p>
        </p:txBody>
      </p:sp>
      <p:sp>
        <p:nvSpPr>
          <p:cNvPr id="7" name="CaixaDeTexto 6">
            <a:extLst>
              <a:ext uri="{FF2B5EF4-FFF2-40B4-BE49-F238E27FC236}">
                <a16:creationId xmlns:a16="http://schemas.microsoft.com/office/drawing/2014/main" id="{624D0836-49C4-4819-84CF-07917EF40883}"/>
              </a:ext>
            </a:extLst>
          </p:cNvPr>
          <p:cNvSpPr txBox="1"/>
          <p:nvPr/>
        </p:nvSpPr>
        <p:spPr>
          <a:xfrm>
            <a:off x="132495" y="843677"/>
            <a:ext cx="11519887" cy="1785104"/>
          </a:xfrm>
          <a:prstGeom prst="rect">
            <a:avLst/>
          </a:prstGeom>
          <a:noFill/>
        </p:spPr>
        <p:txBody>
          <a:bodyPr wrap="square">
            <a:spAutoFit/>
          </a:bodyPr>
          <a:lstStyle/>
          <a:p>
            <a:pPr algn="just">
              <a:spcBef>
                <a:spcPts val="600"/>
              </a:spcBef>
              <a:spcAft>
                <a:spcPts val="600"/>
              </a:spcAft>
              <a:tabLst>
                <a:tab pos="323850" algn="l"/>
              </a:tabLst>
            </a:pPr>
            <a:r>
              <a:rPr lang="pt-BR" dirty="0">
                <a:latin typeface="Corbel" panose="020B0503020204020204" pitchFamily="34" charset="0"/>
                <a:ea typeface="Corbel" panose="020B0503020204020204" pitchFamily="34" charset="0"/>
                <a:cs typeface="Times New Roman" panose="02020603050405020304" pitchFamily="18" charset="0"/>
              </a:rPr>
              <a:t>Acerca da gestão de conflitos e negociação no contexto organizacional, julgue o item subsequente.</a:t>
            </a:r>
          </a:p>
          <a:p>
            <a:pPr algn="just">
              <a:spcBef>
                <a:spcPts val="600"/>
              </a:spcBef>
              <a:spcAft>
                <a:spcPts val="600"/>
              </a:spcAft>
              <a:tabLst>
                <a:tab pos="323850" algn="l"/>
              </a:tabLst>
            </a:pPr>
            <a:endParaRPr lang="pt-BR" dirty="0">
              <a:latin typeface="Corbel" panose="020B0503020204020204" pitchFamily="34" charset="0"/>
              <a:ea typeface="Corbel" panose="020B0503020204020204" pitchFamily="34" charset="0"/>
              <a:cs typeface="Times New Roman" panose="02020603050405020304" pitchFamily="18" charset="0"/>
            </a:endParaRPr>
          </a:p>
          <a:p>
            <a:pPr algn="just">
              <a:spcBef>
                <a:spcPts val="600"/>
              </a:spcBef>
              <a:spcAft>
                <a:spcPts val="600"/>
              </a:spcAft>
              <a:tabLst>
                <a:tab pos="323850" algn="l"/>
              </a:tabLst>
            </a:pPr>
            <a:r>
              <a:rPr lang="pt-BR" dirty="0">
                <a:latin typeface="Corbel" panose="020B0503020204020204" pitchFamily="34" charset="0"/>
                <a:ea typeface="Corbel" panose="020B0503020204020204" pitchFamily="34" charset="0"/>
                <a:cs typeface="Times New Roman" panose="02020603050405020304" pitchFamily="18" charset="0"/>
              </a:rPr>
              <a:t> O objetivo da negociação integrativa é que uma das partes consiga o máximo possível do montante em disputa, pois, assim, consegue-se manter a atitude principal de ganha-perde, o que constitui uma estratégia muito eficaz de aumentar a satisfação organizacional, mesmo que a troca de informações seja baixa.</a:t>
            </a:r>
          </a:p>
        </p:txBody>
      </p:sp>
      <p:sp>
        <p:nvSpPr>
          <p:cNvPr id="4" name="CaixaDeTexto 3">
            <a:extLst>
              <a:ext uri="{FF2B5EF4-FFF2-40B4-BE49-F238E27FC236}">
                <a16:creationId xmlns:a16="http://schemas.microsoft.com/office/drawing/2014/main" id="{70F95D07-57E7-4E80-8163-CF76C5AA382A}"/>
              </a:ext>
            </a:extLst>
          </p:cNvPr>
          <p:cNvSpPr txBox="1"/>
          <p:nvPr/>
        </p:nvSpPr>
        <p:spPr>
          <a:xfrm>
            <a:off x="200025" y="5691157"/>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ERRADO</a:t>
            </a:r>
          </a:p>
        </p:txBody>
      </p:sp>
    </p:spTree>
    <p:extLst>
      <p:ext uri="{BB962C8B-B14F-4D97-AF65-F5344CB8AC3E}">
        <p14:creationId xmlns:p14="http://schemas.microsoft.com/office/powerpoint/2010/main" val="256177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dirty="0">
                <a:solidFill>
                  <a:schemeClr val="accent1">
                    <a:lumMod val="50000"/>
                  </a:schemeClr>
                </a:solidFill>
                <a:latin typeface="Corbel" panose="020B0503020204020204" pitchFamily="34" charset="0"/>
              </a:rPr>
              <a:t> </a:t>
            </a:r>
            <a:r>
              <a:rPr lang="pt-BR" sz="3200" b="1" dirty="0">
                <a:solidFill>
                  <a:schemeClr val="accent1">
                    <a:lumMod val="50000"/>
                  </a:schemeClr>
                </a:solidFill>
                <a:latin typeface="Corbel" panose="020B0503020204020204" pitchFamily="34" charset="0"/>
              </a:rPr>
              <a:t>FCC – AFAP – Agente - 2019</a:t>
            </a:r>
            <a:r>
              <a:rPr lang="pt-BR" sz="3200" dirty="0">
                <a:solidFill>
                  <a:schemeClr val="accent2"/>
                </a:solidFill>
                <a:latin typeface="Corbel" panose="020B0503020204020204" pitchFamily="34" charset="0"/>
              </a:rPr>
              <a:t>]</a:t>
            </a:r>
          </a:p>
        </p:txBody>
      </p:sp>
      <p:sp>
        <p:nvSpPr>
          <p:cNvPr id="7" name="CaixaDeTexto 6">
            <a:extLst>
              <a:ext uri="{FF2B5EF4-FFF2-40B4-BE49-F238E27FC236}">
                <a16:creationId xmlns:a16="http://schemas.microsoft.com/office/drawing/2014/main" id="{624D0836-49C4-4819-84CF-07917EF40883}"/>
              </a:ext>
            </a:extLst>
          </p:cNvPr>
          <p:cNvSpPr txBox="1"/>
          <p:nvPr/>
        </p:nvSpPr>
        <p:spPr>
          <a:xfrm>
            <a:off x="132495" y="843677"/>
            <a:ext cx="11519887" cy="5262979"/>
          </a:xfrm>
          <a:prstGeom prst="rect">
            <a:avLst/>
          </a:prstGeom>
          <a:noFill/>
        </p:spPr>
        <p:txBody>
          <a:bodyPr wrap="square">
            <a:spAutoFit/>
          </a:bodyPr>
          <a:lstStyle/>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Considere que duas áreas da Agência de Fomento do Amapá (AFAP) estejam disputando uma fatia maior do orçamento da entidade, cada qual sustentando que os projetos por elas desenvolvidos seriam mais relevantes. O gestor responsável pelo gerenciamento do conflito que se instalou nesse cenário adotou uma negociação distributiva, o que nos permite concluir que</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a) será adotada uma solução ganha-ganha, com distribuição equilibrada dos recursos disponíveis.</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b) haverá um lado vencedor e um lado perdedor, em face da impossibilidade de expansão dos recursos disputados.</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c) haverá, necessariamente, o envolvimento de um mediador para a solução do conflito em face do impasse identificado.</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d) os ganhos e as perdas serão proporcionalmente alocados a cada uma das partes conflitadas, afastando o efeito perde-ganha.</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e) ocorrerá a opção pela desativação ou </a:t>
            </a:r>
            <a:r>
              <a:rPr lang="pt-BR" sz="2200" dirty="0" err="1">
                <a:effectLst/>
                <a:latin typeface="Corbel" panose="020B0503020204020204" pitchFamily="34" charset="0"/>
                <a:ea typeface="Corbel" panose="020B0503020204020204" pitchFamily="34" charset="0"/>
                <a:cs typeface="Times New Roman" panose="02020603050405020304" pitchFamily="18" charset="0"/>
              </a:rPr>
              <a:t>desescalonização</a:t>
            </a:r>
            <a:r>
              <a:rPr lang="pt-BR" sz="2200" dirty="0">
                <a:effectLst/>
                <a:latin typeface="Corbel" panose="020B0503020204020204" pitchFamily="34" charset="0"/>
                <a:ea typeface="Corbel" panose="020B0503020204020204" pitchFamily="34" charset="0"/>
                <a:cs typeface="Times New Roman" panose="02020603050405020304" pitchFamily="18" charset="0"/>
              </a:rPr>
              <a:t> do conflito, dada a impossibilidade material de sua resolução.</a:t>
            </a:r>
          </a:p>
        </p:txBody>
      </p:sp>
      <p:sp>
        <p:nvSpPr>
          <p:cNvPr id="4" name="CaixaDeTexto 3">
            <a:extLst>
              <a:ext uri="{FF2B5EF4-FFF2-40B4-BE49-F238E27FC236}">
                <a16:creationId xmlns:a16="http://schemas.microsoft.com/office/drawing/2014/main" id="{70F95D07-57E7-4E80-8163-CF76C5AA382A}"/>
              </a:ext>
            </a:extLst>
          </p:cNvPr>
          <p:cNvSpPr txBox="1"/>
          <p:nvPr/>
        </p:nvSpPr>
        <p:spPr>
          <a:xfrm>
            <a:off x="132495" y="6106656"/>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B</a:t>
            </a:r>
          </a:p>
        </p:txBody>
      </p:sp>
    </p:spTree>
    <p:extLst>
      <p:ext uri="{BB962C8B-B14F-4D97-AF65-F5344CB8AC3E}">
        <p14:creationId xmlns:p14="http://schemas.microsoft.com/office/powerpoint/2010/main" val="251262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dirty="0">
                <a:solidFill>
                  <a:schemeClr val="accent1">
                    <a:lumMod val="50000"/>
                  </a:schemeClr>
                </a:solidFill>
                <a:latin typeface="Corbel" panose="020B0503020204020204" pitchFamily="34" charset="0"/>
              </a:rPr>
              <a:t> </a:t>
            </a:r>
            <a:r>
              <a:rPr lang="pt-BR" sz="3200" b="1" dirty="0">
                <a:solidFill>
                  <a:schemeClr val="accent1">
                    <a:lumMod val="50000"/>
                  </a:schemeClr>
                </a:solidFill>
                <a:latin typeface="Corbel" panose="020B0503020204020204" pitchFamily="34" charset="0"/>
              </a:rPr>
              <a:t>FCC – CL/DF – Técnico - 2018</a:t>
            </a:r>
            <a:r>
              <a:rPr lang="pt-BR" sz="3200" dirty="0">
                <a:solidFill>
                  <a:schemeClr val="accent2"/>
                </a:solidFill>
                <a:latin typeface="Corbel" panose="020B0503020204020204" pitchFamily="34" charset="0"/>
              </a:rPr>
              <a:t>]</a:t>
            </a:r>
          </a:p>
        </p:txBody>
      </p:sp>
      <p:sp>
        <p:nvSpPr>
          <p:cNvPr id="7" name="CaixaDeTexto 6">
            <a:extLst>
              <a:ext uri="{FF2B5EF4-FFF2-40B4-BE49-F238E27FC236}">
                <a16:creationId xmlns:a16="http://schemas.microsoft.com/office/drawing/2014/main" id="{624D0836-49C4-4819-84CF-07917EF40883}"/>
              </a:ext>
            </a:extLst>
          </p:cNvPr>
          <p:cNvSpPr txBox="1"/>
          <p:nvPr/>
        </p:nvSpPr>
        <p:spPr>
          <a:xfrm>
            <a:off x="132495" y="843677"/>
            <a:ext cx="11519887" cy="5262979"/>
          </a:xfrm>
          <a:prstGeom prst="rect">
            <a:avLst/>
          </a:prstGeom>
          <a:noFill/>
        </p:spPr>
        <p:txBody>
          <a:bodyPr wrap="square">
            <a:spAutoFit/>
          </a:bodyPr>
          <a:lstStyle/>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Suponha que tenha se instaurado conflito entre 2 grupos integrantes de uma organização pública, resultado da redução de recursos orçamentários a ela destinados e da correspondente necessidade de efetuar cortes de despesas. Considere que a estratégia adotada para gerenciamento do referido conflito tenha sido uma negociação distributiva, o que significa que</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a) se trata de uma negociação do tipo “ganha-ganha”, em que é viável achar uma solução que contemple todas as partes envolvidas.</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b) a solução adotada implicará um lado “vencedor” e um lado “perdedor”, dada a limitação de recursos.</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c) o conflito será evitado a partir da participação de um terceiro não integrante da organização.</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d) haverá um enfrentamento indireto do conflito, com técnicas de redução das diferenças entre os grupos envolvidos.</a:t>
            </a:r>
          </a:p>
          <a:p>
            <a:pPr algn="just">
              <a:spcBef>
                <a:spcPts val="600"/>
              </a:spcBef>
              <a:spcAft>
                <a:spcPts val="600"/>
              </a:spcAft>
              <a:tabLst>
                <a:tab pos="323850" algn="l"/>
              </a:tabLst>
            </a:pPr>
            <a:r>
              <a:rPr lang="pt-BR" sz="2200" dirty="0">
                <a:effectLst/>
                <a:latin typeface="Corbel" panose="020B0503020204020204" pitchFamily="34" charset="0"/>
                <a:ea typeface="Corbel" panose="020B0503020204020204" pitchFamily="34" charset="0"/>
                <a:cs typeface="Times New Roman" panose="02020603050405020304" pitchFamily="18" charset="0"/>
              </a:rPr>
              <a:t>e) serão adotadas soluções disponíveis no acervo da organização para situações similares, que podem ser do tipo “ganha- -ganha” ou “perde-ganha”.</a:t>
            </a:r>
          </a:p>
        </p:txBody>
      </p:sp>
      <p:sp>
        <p:nvSpPr>
          <p:cNvPr id="4" name="CaixaDeTexto 3">
            <a:extLst>
              <a:ext uri="{FF2B5EF4-FFF2-40B4-BE49-F238E27FC236}">
                <a16:creationId xmlns:a16="http://schemas.microsoft.com/office/drawing/2014/main" id="{70F95D07-57E7-4E80-8163-CF76C5AA382A}"/>
              </a:ext>
            </a:extLst>
          </p:cNvPr>
          <p:cNvSpPr txBox="1"/>
          <p:nvPr/>
        </p:nvSpPr>
        <p:spPr>
          <a:xfrm>
            <a:off x="132495" y="6106656"/>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B</a:t>
            </a:r>
          </a:p>
        </p:txBody>
      </p:sp>
    </p:spTree>
    <p:extLst>
      <p:ext uri="{BB962C8B-B14F-4D97-AF65-F5344CB8AC3E}">
        <p14:creationId xmlns:p14="http://schemas.microsoft.com/office/powerpoint/2010/main" val="125945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dirty="0">
                <a:solidFill>
                  <a:schemeClr val="accent1">
                    <a:lumMod val="50000"/>
                  </a:schemeClr>
                </a:solidFill>
                <a:latin typeface="Corbel" panose="020B0503020204020204" pitchFamily="34" charset="0"/>
              </a:rPr>
              <a:t> </a:t>
            </a:r>
            <a:r>
              <a:rPr lang="pt-BR" sz="3200" b="1" dirty="0">
                <a:solidFill>
                  <a:schemeClr val="accent1">
                    <a:lumMod val="50000"/>
                  </a:schemeClr>
                </a:solidFill>
                <a:latin typeface="Corbel" panose="020B0503020204020204" pitchFamily="34" charset="0"/>
              </a:rPr>
              <a:t>FCC – SP Parcerias – Analista - 2018</a:t>
            </a:r>
            <a:r>
              <a:rPr lang="pt-BR" sz="3200" dirty="0">
                <a:solidFill>
                  <a:schemeClr val="accent2"/>
                </a:solidFill>
                <a:latin typeface="Corbel" panose="020B0503020204020204" pitchFamily="34" charset="0"/>
              </a:rPr>
              <a:t>]</a:t>
            </a:r>
          </a:p>
        </p:txBody>
      </p:sp>
      <p:sp>
        <p:nvSpPr>
          <p:cNvPr id="7" name="CaixaDeTexto 6">
            <a:extLst>
              <a:ext uri="{FF2B5EF4-FFF2-40B4-BE49-F238E27FC236}">
                <a16:creationId xmlns:a16="http://schemas.microsoft.com/office/drawing/2014/main" id="{624D0836-49C4-4819-84CF-07917EF40883}"/>
              </a:ext>
            </a:extLst>
          </p:cNvPr>
          <p:cNvSpPr txBox="1"/>
          <p:nvPr/>
        </p:nvSpPr>
        <p:spPr>
          <a:xfrm>
            <a:off x="132495" y="843677"/>
            <a:ext cx="11519887" cy="5170646"/>
          </a:xfrm>
          <a:prstGeom prst="rect">
            <a:avLst/>
          </a:prstGeom>
          <a:noFill/>
        </p:spPr>
        <p:txBody>
          <a:bodyPr wrap="square">
            <a:spAutoFit/>
          </a:bodyPr>
          <a:lstStyle/>
          <a:p>
            <a:pPr algn="just">
              <a:spcBef>
                <a:spcPts val="600"/>
              </a:spcBef>
              <a:spcAft>
                <a:spcPts val="600"/>
              </a:spcAft>
              <a:tabLst>
                <a:tab pos="323850" algn="l"/>
              </a:tabLst>
            </a:pPr>
            <a:r>
              <a:rPr lang="pt-BR" sz="2000" dirty="0">
                <a:effectLst/>
                <a:latin typeface="Corbel" panose="020B0503020204020204" pitchFamily="34" charset="0"/>
                <a:ea typeface="Corbel" panose="020B0503020204020204" pitchFamily="34" charset="0"/>
                <a:cs typeface="Times New Roman" panose="02020603050405020304" pitchFamily="18" charset="0"/>
              </a:rPr>
              <a:t>O gerenciamento de conflitos no âmbito das organizações desafia as habilidades dos gestores, que podem valer-se de diferentes abordagens descritas pela literatura, buscando a melhor solução possível na situação que se apresente. Nesse contexto, a diferença básica entre a adoção de uma negociação integrativa e aquela denominada distributiva consiste no fato de que a</a:t>
            </a:r>
          </a:p>
          <a:p>
            <a:pPr algn="just">
              <a:spcBef>
                <a:spcPts val="600"/>
              </a:spcBef>
              <a:spcAft>
                <a:spcPts val="600"/>
              </a:spcAft>
              <a:tabLst>
                <a:tab pos="323850" algn="l"/>
              </a:tabLst>
            </a:pPr>
            <a:r>
              <a:rPr lang="pt-BR" sz="2000" dirty="0">
                <a:effectLst/>
                <a:latin typeface="Corbel" panose="020B0503020204020204" pitchFamily="34" charset="0"/>
                <a:ea typeface="Corbel" panose="020B0503020204020204" pitchFamily="34" charset="0"/>
                <a:cs typeface="Times New Roman" panose="02020603050405020304" pitchFamily="18" charset="0"/>
              </a:rPr>
              <a:t>a) distributiva busca o apaziguamento do conflito, com uma solução consensual e democrática, enquanto a integrativa foca na racionalidade da solução do ponto de vista da organização.</a:t>
            </a:r>
          </a:p>
          <a:p>
            <a:pPr algn="just">
              <a:spcBef>
                <a:spcPts val="600"/>
              </a:spcBef>
              <a:spcAft>
                <a:spcPts val="600"/>
              </a:spcAft>
              <a:tabLst>
                <a:tab pos="323850" algn="l"/>
              </a:tabLst>
            </a:pPr>
            <a:r>
              <a:rPr lang="pt-BR" sz="2000" dirty="0">
                <a:effectLst/>
                <a:latin typeface="Corbel" panose="020B0503020204020204" pitchFamily="34" charset="0"/>
                <a:ea typeface="Corbel" panose="020B0503020204020204" pitchFamily="34" charset="0"/>
                <a:cs typeface="Times New Roman" panose="02020603050405020304" pitchFamily="18" charset="0"/>
              </a:rPr>
              <a:t>b) integrativa atua nas condições precedentes à instalação do conflito, enquanto a distributiva atua no conflito já instalado, buscando mitigá-lo.</a:t>
            </a:r>
          </a:p>
          <a:p>
            <a:pPr algn="just">
              <a:spcBef>
                <a:spcPts val="600"/>
              </a:spcBef>
              <a:spcAft>
                <a:spcPts val="600"/>
              </a:spcAft>
              <a:tabLst>
                <a:tab pos="323850" algn="l"/>
              </a:tabLst>
            </a:pPr>
            <a:r>
              <a:rPr lang="pt-BR" sz="2000" dirty="0">
                <a:effectLst/>
                <a:latin typeface="Corbel" panose="020B0503020204020204" pitchFamily="34" charset="0"/>
                <a:ea typeface="Corbel" panose="020B0503020204020204" pitchFamily="34" charset="0"/>
                <a:cs typeface="Times New Roman" panose="02020603050405020304" pitchFamily="18" charset="0"/>
              </a:rPr>
              <a:t>c) integrativa pressupõe uma convergência, adotando uma solução “ganha-ganha”, enquanto na distributiva, pela limitação dos recursos disputados, haverá um lado perdedor.</a:t>
            </a:r>
          </a:p>
          <a:p>
            <a:pPr algn="just">
              <a:spcBef>
                <a:spcPts val="600"/>
              </a:spcBef>
              <a:spcAft>
                <a:spcPts val="600"/>
              </a:spcAft>
              <a:tabLst>
                <a:tab pos="323850" algn="l"/>
              </a:tabLst>
            </a:pPr>
            <a:r>
              <a:rPr lang="pt-BR" sz="2000" dirty="0">
                <a:effectLst/>
                <a:latin typeface="Corbel" panose="020B0503020204020204" pitchFamily="34" charset="0"/>
                <a:ea typeface="Corbel" panose="020B0503020204020204" pitchFamily="34" charset="0"/>
                <a:cs typeface="Times New Roman" panose="02020603050405020304" pitchFamily="18" charset="0"/>
              </a:rPr>
              <a:t>d) integrativa considera o conflito negativo e, portanto, trabalha para evitá-lo, enquanto a distributiva o considera necessário e saudável como forma de aumentar a eficiência da organização.</a:t>
            </a:r>
          </a:p>
          <a:p>
            <a:pPr algn="just">
              <a:spcBef>
                <a:spcPts val="600"/>
              </a:spcBef>
              <a:spcAft>
                <a:spcPts val="600"/>
              </a:spcAft>
              <a:tabLst>
                <a:tab pos="323850" algn="l"/>
              </a:tabLst>
            </a:pPr>
            <a:r>
              <a:rPr lang="pt-BR" sz="2000" dirty="0">
                <a:effectLst/>
                <a:latin typeface="Corbel" panose="020B0503020204020204" pitchFamily="34" charset="0"/>
                <a:ea typeface="Corbel" panose="020B0503020204020204" pitchFamily="34" charset="0"/>
                <a:cs typeface="Times New Roman" panose="02020603050405020304" pitchFamily="18" charset="0"/>
              </a:rPr>
              <a:t>e) integrativa aponta soluções a partir de um processo interno na organização, enquanto a distributiva pressupõe a participação de uma terceira parte, utilizando mediação ou arbitragem</a:t>
            </a:r>
          </a:p>
        </p:txBody>
      </p:sp>
      <p:sp>
        <p:nvSpPr>
          <p:cNvPr id="4" name="CaixaDeTexto 3">
            <a:extLst>
              <a:ext uri="{FF2B5EF4-FFF2-40B4-BE49-F238E27FC236}">
                <a16:creationId xmlns:a16="http://schemas.microsoft.com/office/drawing/2014/main" id="{70F95D07-57E7-4E80-8163-CF76C5AA382A}"/>
              </a:ext>
            </a:extLst>
          </p:cNvPr>
          <p:cNvSpPr txBox="1"/>
          <p:nvPr/>
        </p:nvSpPr>
        <p:spPr>
          <a:xfrm>
            <a:off x="132495" y="6014323"/>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C</a:t>
            </a:r>
          </a:p>
        </p:txBody>
      </p:sp>
    </p:spTree>
    <p:extLst>
      <p:ext uri="{BB962C8B-B14F-4D97-AF65-F5344CB8AC3E}">
        <p14:creationId xmlns:p14="http://schemas.microsoft.com/office/powerpoint/2010/main" val="185105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a:extLst>
              <a:ext uri="{FF2B5EF4-FFF2-40B4-BE49-F238E27FC236}">
                <a16:creationId xmlns:a16="http://schemas.microsoft.com/office/drawing/2014/main" id="{3988497F-F703-1955-58AB-AD60D4B9B2D0}"/>
              </a:ext>
            </a:extLst>
          </p:cNvPr>
          <p:cNvSpPr txBox="1"/>
          <p:nvPr/>
        </p:nvSpPr>
        <p:spPr>
          <a:xfrm>
            <a:off x="1059006" y="3335648"/>
            <a:ext cx="10041628" cy="584775"/>
          </a:xfrm>
          <a:prstGeom prst="rect">
            <a:avLst/>
          </a:prstGeom>
          <a:noFill/>
        </p:spPr>
        <p:txBody>
          <a:bodyPr wrap="square" rtlCol="0">
            <a:spAutoFit/>
          </a:bodyPr>
          <a:lstStyle/>
          <a:p>
            <a:pPr algn="ctr"/>
            <a:r>
              <a:rPr lang="pt-BR" sz="3200" b="1" dirty="0">
                <a:solidFill>
                  <a:srgbClr val="003250"/>
                </a:solidFill>
                <a:latin typeface="Poppins ExtraBold" panose="00000900000000000000" pitchFamily="2" charset="0"/>
                <a:cs typeface="Poppins ExtraBold" panose="00000900000000000000" pitchFamily="2" charset="0"/>
              </a:rPr>
              <a:t>COMPORTAMENTO DO CONSUMIDOR</a:t>
            </a:r>
          </a:p>
        </p:txBody>
      </p:sp>
      <p:sp>
        <p:nvSpPr>
          <p:cNvPr id="7" name="CaixaDeTexto 6">
            <a:extLst>
              <a:ext uri="{FF2B5EF4-FFF2-40B4-BE49-F238E27FC236}">
                <a16:creationId xmlns:a16="http://schemas.microsoft.com/office/drawing/2014/main" id="{0E311ECC-AFFB-8EC3-43B3-F840DA58D4DA}"/>
              </a:ext>
            </a:extLst>
          </p:cNvPr>
          <p:cNvSpPr txBox="1"/>
          <p:nvPr/>
        </p:nvSpPr>
        <p:spPr>
          <a:xfrm>
            <a:off x="831806" y="2412318"/>
            <a:ext cx="10528387" cy="923330"/>
          </a:xfrm>
          <a:prstGeom prst="rect">
            <a:avLst/>
          </a:prstGeom>
          <a:noFill/>
        </p:spPr>
        <p:txBody>
          <a:bodyPr wrap="square" rtlCol="0">
            <a:spAutoFit/>
          </a:bodyPr>
          <a:lstStyle/>
          <a:p>
            <a:pPr algn="ctr"/>
            <a:r>
              <a:rPr lang="pt-BR" sz="5400" dirty="0">
                <a:solidFill>
                  <a:srgbClr val="001E2D"/>
                </a:solidFill>
                <a:latin typeface="Poppins ExtraBold" panose="00000900000000000000" pitchFamily="2" charset="0"/>
                <a:cs typeface="Poppins ExtraBold" panose="00000900000000000000" pitchFamily="2" charset="0"/>
              </a:rPr>
              <a:t>FAIXA PRETA EM CESGRANRIO</a:t>
            </a:r>
          </a:p>
        </p:txBody>
      </p:sp>
      <p:pic>
        <p:nvPicPr>
          <p:cNvPr id="11" name="Imagem 10">
            <a:extLst>
              <a:ext uri="{FF2B5EF4-FFF2-40B4-BE49-F238E27FC236}">
                <a16:creationId xmlns:a16="http://schemas.microsoft.com/office/drawing/2014/main" id="{0D193D40-9877-D523-4BBC-548F01D20E09}"/>
              </a:ext>
            </a:extLst>
          </p:cNvPr>
          <p:cNvPicPr>
            <a:picLocks noChangeAspect="1"/>
          </p:cNvPicPr>
          <p:nvPr/>
        </p:nvPicPr>
        <p:blipFill rotWithShape="1">
          <a:blip r:embed="rId3">
            <a:extLst>
              <a:ext uri="{28A0092B-C50C-407E-A947-70E740481C1C}">
                <a14:useLocalDpi xmlns:a14="http://schemas.microsoft.com/office/drawing/2010/main" val="0"/>
              </a:ext>
            </a:extLst>
          </a:blip>
          <a:srcRect l="40462" t="14117" r="10230" b="17682"/>
          <a:stretch/>
        </p:blipFill>
        <p:spPr>
          <a:xfrm>
            <a:off x="394138" y="5551906"/>
            <a:ext cx="1576552" cy="1047945"/>
          </a:xfrm>
          <a:prstGeom prst="rect">
            <a:avLst/>
          </a:prstGeom>
        </p:spPr>
      </p:pic>
      <p:grpSp>
        <p:nvGrpSpPr>
          <p:cNvPr id="22" name="Agrupar 21">
            <a:extLst>
              <a:ext uri="{FF2B5EF4-FFF2-40B4-BE49-F238E27FC236}">
                <a16:creationId xmlns:a16="http://schemas.microsoft.com/office/drawing/2014/main" id="{A9B34A26-50F3-A98E-2480-BD752F20DA60}"/>
              </a:ext>
            </a:extLst>
          </p:cNvPr>
          <p:cNvGrpSpPr/>
          <p:nvPr/>
        </p:nvGrpSpPr>
        <p:grpSpPr>
          <a:xfrm>
            <a:off x="2706243" y="4166927"/>
            <a:ext cx="6779512" cy="646331"/>
            <a:chOff x="3296141" y="3357528"/>
            <a:chExt cx="6779512" cy="646331"/>
          </a:xfrm>
        </p:grpSpPr>
        <p:pic>
          <p:nvPicPr>
            <p:cNvPr id="15" name="Imagem 14">
              <a:extLst>
                <a:ext uri="{FF2B5EF4-FFF2-40B4-BE49-F238E27FC236}">
                  <a16:creationId xmlns:a16="http://schemas.microsoft.com/office/drawing/2014/main" id="{949911AA-9F2D-DE85-2A66-12EE906A31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6141" y="3468786"/>
              <a:ext cx="423815" cy="423815"/>
            </a:xfrm>
            <a:prstGeom prst="rect">
              <a:avLst/>
            </a:prstGeom>
          </p:spPr>
        </p:pic>
        <p:pic>
          <p:nvPicPr>
            <p:cNvPr id="19" name="Imagem 18">
              <a:extLst>
                <a:ext uri="{FF2B5EF4-FFF2-40B4-BE49-F238E27FC236}">
                  <a16:creationId xmlns:a16="http://schemas.microsoft.com/office/drawing/2014/main" id="{1F0E9B29-0E6F-BCA4-A989-522525A212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45903" y="3468786"/>
              <a:ext cx="423815" cy="423815"/>
            </a:xfrm>
            <a:prstGeom prst="rect">
              <a:avLst/>
            </a:prstGeom>
          </p:spPr>
        </p:pic>
        <p:sp>
          <p:nvSpPr>
            <p:cNvPr id="20" name="CaixaDeTexto 19">
              <a:extLst>
                <a:ext uri="{FF2B5EF4-FFF2-40B4-BE49-F238E27FC236}">
                  <a16:creationId xmlns:a16="http://schemas.microsoft.com/office/drawing/2014/main" id="{C3634774-7B5A-59DB-2E9D-3D4E7C71732A}"/>
                </a:ext>
              </a:extLst>
            </p:cNvPr>
            <p:cNvSpPr txBox="1"/>
            <p:nvPr/>
          </p:nvSpPr>
          <p:spPr>
            <a:xfrm>
              <a:off x="3681891" y="3496027"/>
              <a:ext cx="2455367" cy="369332"/>
            </a:xfrm>
            <a:prstGeom prst="rect">
              <a:avLst/>
            </a:prstGeom>
            <a:noFill/>
          </p:spPr>
          <p:txBody>
            <a:bodyPr wrap="square" rtlCol="0">
              <a:spAutoFit/>
            </a:bodyPr>
            <a:lstStyle/>
            <a:p>
              <a:r>
                <a:rPr lang="pt-BR" b="1" dirty="0">
                  <a:solidFill>
                    <a:srgbClr val="003250"/>
                  </a:solidFill>
                  <a:latin typeface="Poppins" panose="00000500000000000000" pitchFamily="2" charset="0"/>
                  <a:cs typeface="Poppins" panose="00000500000000000000" pitchFamily="2" charset="0"/>
                </a:rPr>
                <a:t>profmarcelosoares</a:t>
              </a:r>
            </a:p>
          </p:txBody>
        </p:sp>
        <p:sp>
          <p:nvSpPr>
            <p:cNvPr id="21" name="CaixaDeTexto 20">
              <a:extLst>
                <a:ext uri="{FF2B5EF4-FFF2-40B4-BE49-F238E27FC236}">
                  <a16:creationId xmlns:a16="http://schemas.microsoft.com/office/drawing/2014/main" id="{2568DE78-5C72-78CE-424A-E19E03173965}"/>
                </a:ext>
              </a:extLst>
            </p:cNvPr>
            <p:cNvSpPr txBox="1"/>
            <p:nvPr/>
          </p:nvSpPr>
          <p:spPr>
            <a:xfrm>
              <a:off x="6669718" y="3357528"/>
              <a:ext cx="3405935" cy="646331"/>
            </a:xfrm>
            <a:prstGeom prst="rect">
              <a:avLst/>
            </a:prstGeom>
            <a:noFill/>
          </p:spPr>
          <p:txBody>
            <a:bodyPr wrap="square" rtlCol="0">
              <a:spAutoFit/>
            </a:bodyPr>
            <a:lstStyle/>
            <a:p>
              <a:r>
                <a:rPr lang="pt-BR" b="1" dirty="0">
                  <a:solidFill>
                    <a:srgbClr val="003250"/>
                  </a:solidFill>
                  <a:latin typeface="Poppins" panose="00000500000000000000" pitchFamily="2" charset="0"/>
                  <a:cs typeface="Poppins" panose="00000500000000000000" pitchFamily="2" charset="0"/>
                </a:rPr>
                <a:t>Administração Faixa Preta – Prof. Marcelo Soares</a:t>
              </a:r>
            </a:p>
          </p:txBody>
        </p:sp>
      </p:grpSp>
    </p:spTree>
    <p:extLst>
      <p:ext uri="{BB962C8B-B14F-4D97-AF65-F5344CB8AC3E}">
        <p14:creationId xmlns:p14="http://schemas.microsoft.com/office/powerpoint/2010/main" val="3817173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4" y="46329"/>
            <a:ext cx="9546077" cy="584775"/>
          </a:xfrm>
          <a:prstGeom prst="rect">
            <a:avLst/>
          </a:prstGeom>
          <a:noFill/>
        </p:spPr>
        <p:txBody>
          <a:bodyPr wrap="square" rtlCol="0">
            <a:spAutoFit/>
          </a:bodyPr>
          <a:lstStyle/>
          <a:p>
            <a:r>
              <a:rPr lang="pt-BR" sz="3200">
                <a:solidFill>
                  <a:schemeClr val="accent2"/>
                </a:solidFill>
                <a:latin typeface="Corbel" panose="020B0503020204020204" pitchFamily="34" charset="0"/>
              </a:rPr>
              <a:t>[</a:t>
            </a:r>
            <a:r>
              <a:rPr lang="pt-BR" sz="3200">
                <a:solidFill>
                  <a:schemeClr val="accent1">
                    <a:lumMod val="50000"/>
                  </a:schemeClr>
                </a:solidFill>
                <a:latin typeface="Corbel" panose="020B0503020204020204" pitchFamily="34" charset="0"/>
              </a:rPr>
              <a:t> </a:t>
            </a:r>
            <a:r>
              <a:rPr lang="pt-BR" sz="3200" b="1">
                <a:solidFill>
                  <a:schemeClr val="accent1">
                    <a:lumMod val="50000"/>
                  </a:schemeClr>
                </a:solidFill>
                <a:latin typeface="Corbel" panose="020B0503020204020204" pitchFamily="34" charset="0"/>
              </a:rPr>
              <a:t>FIM DE PAPO</a:t>
            </a:r>
            <a:r>
              <a:rPr lang="pt-BR" sz="3200">
                <a:solidFill>
                  <a:schemeClr val="accent2"/>
                </a:solidFill>
                <a:latin typeface="Corbel" panose="020B0503020204020204" pitchFamily="34" charset="0"/>
              </a:rPr>
              <a:t>]</a:t>
            </a:r>
            <a:endParaRPr lang="pt-BR" sz="3200" dirty="0">
              <a:solidFill>
                <a:schemeClr val="accent2"/>
              </a:solidFill>
              <a:latin typeface="Corbel" panose="020B0503020204020204" pitchFamily="34" charset="0"/>
            </a:endParaRPr>
          </a:p>
        </p:txBody>
      </p:sp>
      <p:pic>
        <p:nvPicPr>
          <p:cNvPr id="13" name="Imagem 12" descr="Uma imagem contendo gráfico, texto, desenho&#10;&#10;Descrição gerada automaticamente">
            <a:extLst>
              <a:ext uri="{FF2B5EF4-FFF2-40B4-BE49-F238E27FC236}">
                <a16:creationId xmlns:a16="http://schemas.microsoft.com/office/drawing/2014/main" id="{0FB44F3C-5592-4E98-8E4E-F78EC02450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4475" y="5447558"/>
            <a:ext cx="508518" cy="508518"/>
          </a:xfrm>
          <a:prstGeom prst="rect">
            <a:avLst/>
          </a:prstGeom>
        </p:spPr>
      </p:pic>
      <p:sp>
        <p:nvSpPr>
          <p:cNvPr id="14" name="CaixaDeTexto 13">
            <a:extLst>
              <a:ext uri="{FF2B5EF4-FFF2-40B4-BE49-F238E27FC236}">
                <a16:creationId xmlns:a16="http://schemas.microsoft.com/office/drawing/2014/main" id="{842D5A7B-E5DB-4F1C-AEAF-83CD6CD38FF9}"/>
              </a:ext>
            </a:extLst>
          </p:cNvPr>
          <p:cNvSpPr txBox="1"/>
          <p:nvPr/>
        </p:nvSpPr>
        <p:spPr>
          <a:xfrm>
            <a:off x="1026831" y="5447558"/>
            <a:ext cx="3584839" cy="523220"/>
          </a:xfrm>
          <a:prstGeom prst="rect">
            <a:avLst/>
          </a:prstGeom>
          <a:noFill/>
        </p:spPr>
        <p:txBody>
          <a:bodyPr wrap="square" rtlCol="0">
            <a:spAutoFit/>
          </a:bodyPr>
          <a:lstStyle/>
          <a:p>
            <a:r>
              <a:rPr lang="pt-BR" sz="2800" dirty="0">
                <a:solidFill>
                  <a:srgbClr val="002060"/>
                </a:solidFill>
              </a:rPr>
              <a:t>@ profmarcelosoares</a:t>
            </a:r>
          </a:p>
        </p:txBody>
      </p:sp>
      <p:pic>
        <p:nvPicPr>
          <p:cNvPr id="15" name="Imagem 14">
            <a:extLst>
              <a:ext uri="{FF2B5EF4-FFF2-40B4-BE49-F238E27FC236}">
                <a16:creationId xmlns:a16="http://schemas.microsoft.com/office/drawing/2014/main" id="{EC39D759-76B1-4A78-8609-0457772666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4475" y="4862032"/>
            <a:ext cx="542356" cy="542356"/>
          </a:xfrm>
          <a:prstGeom prst="rect">
            <a:avLst/>
          </a:prstGeom>
        </p:spPr>
      </p:pic>
      <p:sp>
        <p:nvSpPr>
          <p:cNvPr id="16" name="CaixaDeTexto 15">
            <a:extLst>
              <a:ext uri="{FF2B5EF4-FFF2-40B4-BE49-F238E27FC236}">
                <a16:creationId xmlns:a16="http://schemas.microsoft.com/office/drawing/2014/main" id="{D7BE3929-6379-43E7-B004-FF619F68C389}"/>
              </a:ext>
            </a:extLst>
          </p:cNvPr>
          <p:cNvSpPr txBox="1"/>
          <p:nvPr/>
        </p:nvSpPr>
        <p:spPr>
          <a:xfrm>
            <a:off x="1026831" y="4881168"/>
            <a:ext cx="3584839" cy="523220"/>
          </a:xfrm>
          <a:prstGeom prst="rect">
            <a:avLst/>
          </a:prstGeom>
          <a:noFill/>
        </p:spPr>
        <p:txBody>
          <a:bodyPr wrap="square" rtlCol="0">
            <a:spAutoFit/>
          </a:bodyPr>
          <a:lstStyle/>
          <a:p>
            <a:r>
              <a:rPr lang="pt-BR" sz="2800" dirty="0">
                <a:solidFill>
                  <a:srgbClr val="002060"/>
                </a:solidFill>
              </a:rPr>
              <a:t>Prof. Marcelo Soares</a:t>
            </a:r>
          </a:p>
        </p:txBody>
      </p:sp>
      <p:sp>
        <p:nvSpPr>
          <p:cNvPr id="4" name="Retângulo 3">
            <a:extLst>
              <a:ext uri="{FF2B5EF4-FFF2-40B4-BE49-F238E27FC236}">
                <a16:creationId xmlns:a16="http://schemas.microsoft.com/office/drawing/2014/main" id="{1C8BE3DB-C0D5-4FE1-BF1C-01983AFCB40E}"/>
              </a:ext>
            </a:extLst>
          </p:cNvPr>
          <p:cNvSpPr/>
          <p:nvPr/>
        </p:nvSpPr>
        <p:spPr>
          <a:xfrm>
            <a:off x="484475" y="2967335"/>
            <a:ext cx="2733442" cy="923330"/>
          </a:xfrm>
          <a:prstGeom prst="rect">
            <a:avLst/>
          </a:prstGeom>
          <a:noFill/>
        </p:spPr>
        <p:txBody>
          <a:bodyPr wrap="none" lIns="91440" tIns="45720" rIns="91440" bIns="45720">
            <a:spAutoFit/>
          </a:bodyPr>
          <a:lstStyle/>
          <a:p>
            <a:pPr algn="ctr"/>
            <a:r>
              <a:rPr lang="pt-BR" sz="5400" b="0" cap="none" spc="0" dirty="0">
                <a:ln w="0"/>
                <a:solidFill>
                  <a:schemeClr val="tx1"/>
                </a:solidFill>
                <a:effectLst>
                  <a:outerShdw blurRad="38100" dist="19050" dir="2700000" algn="tl" rotWithShape="0">
                    <a:schemeClr val="dk1">
                      <a:alpha val="40000"/>
                    </a:schemeClr>
                  </a:outerShdw>
                </a:effectLst>
              </a:rPr>
              <a:t>Dúvidas?</a:t>
            </a:r>
          </a:p>
        </p:txBody>
      </p:sp>
      <p:pic>
        <p:nvPicPr>
          <p:cNvPr id="3" name="Imagem 2" descr="Ícone&#10;&#10;Descrição gerada automaticamente">
            <a:extLst>
              <a:ext uri="{FF2B5EF4-FFF2-40B4-BE49-F238E27FC236}">
                <a16:creationId xmlns:a16="http://schemas.microsoft.com/office/drawing/2014/main" id="{2199615E-1C6D-4C52-97B4-9B5C92FE64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5030" y="6007668"/>
            <a:ext cx="542356" cy="542356"/>
          </a:xfrm>
          <a:prstGeom prst="rect">
            <a:avLst/>
          </a:prstGeom>
        </p:spPr>
      </p:pic>
      <p:sp>
        <p:nvSpPr>
          <p:cNvPr id="5" name="CaixaDeTexto 4">
            <a:extLst>
              <a:ext uri="{FF2B5EF4-FFF2-40B4-BE49-F238E27FC236}">
                <a16:creationId xmlns:a16="http://schemas.microsoft.com/office/drawing/2014/main" id="{698E4BAA-32E5-4764-839A-A40AC776BE8B}"/>
              </a:ext>
            </a:extLst>
          </p:cNvPr>
          <p:cNvSpPr txBox="1"/>
          <p:nvPr/>
        </p:nvSpPr>
        <p:spPr>
          <a:xfrm>
            <a:off x="1026831" y="5999246"/>
            <a:ext cx="3584839" cy="523220"/>
          </a:xfrm>
          <a:prstGeom prst="rect">
            <a:avLst/>
          </a:prstGeom>
          <a:noFill/>
        </p:spPr>
        <p:txBody>
          <a:bodyPr wrap="square" rtlCol="0">
            <a:spAutoFit/>
          </a:bodyPr>
          <a:lstStyle/>
          <a:p>
            <a:r>
              <a:rPr lang="pt-BR" sz="2800" dirty="0" err="1">
                <a:solidFill>
                  <a:srgbClr val="002060"/>
                </a:solidFill>
              </a:rPr>
              <a:t>admfaixapreta</a:t>
            </a:r>
            <a:endParaRPr lang="pt-BR" sz="2800" dirty="0">
              <a:solidFill>
                <a:srgbClr val="002060"/>
              </a:solidFill>
            </a:endParaRPr>
          </a:p>
        </p:txBody>
      </p:sp>
      <p:pic>
        <p:nvPicPr>
          <p:cNvPr id="6" name="Imagem 5" descr="Uma imagem contendo pessoa, em pé, segurando, vestindo&#10;&#10;Descrição gerada automaticamente">
            <a:extLst>
              <a:ext uri="{FF2B5EF4-FFF2-40B4-BE49-F238E27FC236}">
                <a16:creationId xmlns:a16="http://schemas.microsoft.com/office/drawing/2014/main" id="{A47980C1-B8D2-4CCA-8D2F-A8466402F51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32258" y="1154230"/>
            <a:ext cx="3035192" cy="4293328"/>
          </a:xfrm>
          <a:prstGeom prst="rect">
            <a:avLst/>
          </a:prstGeom>
        </p:spPr>
      </p:pic>
    </p:spTree>
    <p:extLst>
      <p:ext uri="{BB962C8B-B14F-4D97-AF65-F5344CB8AC3E}">
        <p14:creationId xmlns:p14="http://schemas.microsoft.com/office/powerpoint/2010/main" val="85188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Comportamento do consumidor</a:t>
            </a:r>
            <a:r>
              <a:rPr lang="pt-BR" sz="3200" dirty="0">
                <a:solidFill>
                  <a:schemeClr val="accent2"/>
                </a:solidFill>
                <a:latin typeface="Corbel" panose="020B0503020204020204" pitchFamily="34" charset="0"/>
              </a:rPr>
              <a:t>]</a:t>
            </a:r>
          </a:p>
        </p:txBody>
      </p:sp>
      <p:grpSp>
        <p:nvGrpSpPr>
          <p:cNvPr id="3" name="Agrupar 2">
            <a:extLst>
              <a:ext uri="{FF2B5EF4-FFF2-40B4-BE49-F238E27FC236}">
                <a16:creationId xmlns:a16="http://schemas.microsoft.com/office/drawing/2014/main" id="{2A915546-F34A-45CC-AE81-7709442B86C2}"/>
              </a:ext>
            </a:extLst>
          </p:cNvPr>
          <p:cNvGrpSpPr/>
          <p:nvPr/>
        </p:nvGrpSpPr>
        <p:grpSpPr>
          <a:xfrm>
            <a:off x="337028" y="1218158"/>
            <a:ext cx="12669748" cy="1359506"/>
            <a:chOff x="209550" y="918965"/>
            <a:chExt cx="12669748" cy="1359506"/>
          </a:xfrm>
        </p:grpSpPr>
        <p:sp>
          <p:nvSpPr>
            <p:cNvPr id="24" name="Retângulo 23">
              <a:extLst>
                <a:ext uri="{FF2B5EF4-FFF2-40B4-BE49-F238E27FC236}">
                  <a16:creationId xmlns:a16="http://schemas.microsoft.com/office/drawing/2014/main" id="{8208D71E-CFBF-48E9-BE2A-A6B23B41E6BA}"/>
                </a:ext>
              </a:extLst>
            </p:cNvPr>
            <p:cNvSpPr/>
            <p:nvPr/>
          </p:nvSpPr>
          <p:spPr>
            <a:xfrm>
              <a:off x="250517" y="973399"/>
              <a:ext cx="10977562" cy="1305072"/>
            </a:xfrm>
            <a:prstGeom prst="rect">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5" name="Retângulo 24">
              <a:extLst>
                <a:ext uri="{FF2B5EF4-FFF2-40B4-BE49-F238E27FC236}">
                  <a16:creationId xmlns:a16="http://schemas.microsoft.com/office/drawing/2014/main" id="{249D50D6-4371-46E5-BA3B-98B3226D92DF}"/>
                </a:ext>
              </a:extLst>
            </p:cNvPr>
            <p:cNvSpPr/>
            <p:nvPr/>
          </p:nvSpPr>
          <p:spPr>
            <a:xfrm>
              <a:off x="209550" y="918965"/>
              <a:ext cx="10977562" cy="1305072"/>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CaixaDeTexto 25">
              <a:extLst>
                <a:ext uri="{FF2B5EF4-FFF2-40B4-BE49-F238E27FC236}">
                  <a16:creationId xmlns:a16="http://schemas.microsoft.com/office/drawing/2014/main" id="{2CDB6592-4219-46BF-AFE5-239A7007E01E}"/>
                </a:ext>
              </a:extLst>
            </p:cNvPr>
            <p:cNvSpPr txBox="1"/>
            <p:nvPr/>
          </p:nvSpPr>
          <p:spPr>
            <a:xfrm>
              <a:off x="332584" y="1091795"/>
              <a:ext cx="10731494" cy="923330"/>
            </a:xfrm>
            <a:prstGeom prst="rect">
              <a:avLst/>
            </a:prstGeom>
            <a:noFill/>
          </p:spPr>
          <p:txBody>
            <a:bodyPr wrap="square">
              <a:spAutoFit/>
            </a:bodyPr>
            <a:lstStyle/>
            <a:p>
              <a:pPr algn="just">
                <a:lnSpc>
                  <a:spcPct val="90000"/>
                </a:lnSpc>
                <a:spcBef>
                  <a:spcPts val="600"/>
                </a:spcBef>
                <a:spcAft>
                  <a:spcPts val="600"/>
                </a:spcAft>
                <a:tabLst>
                  <a:tab pos="323850" algn="l"/>
                </a:tabLst>
              </a:pPr>
              <a:r>
                <a:rPr lang="pt-BR" sz="2000" dirty="0">
                  <a:solidFill>
                    <a:schemeClr val="bg1"/>
                  </a:solidFill>
                </a:rPr>
                <a:t>O comportamento do consumidor é o </a:t>
              </a:r>
              <a:r>
                <a:rPr lang="pt-BR" sz="2000" dirty="0">
                  <a:solidFill>
                    <a:srgbClr val="FF6600"/>
                  </a:solidFill>
                </a:rPr>
                <a:t>estudo</a:t>
              </a:r>
              <a:r>
                <a:rPr lang="pt-BR" sz="2000" dirty="0">
                  <a:solidFill>
                    <a:schemeClr val="bg1"/>
                  </a:solidFill>
                </a:rPr>
                <a:t> de como indivíduo, grupos e organizações </a:t>
              </a:r>
              <a:r>
                <a:rPr lang="pt-BR" sz="2000" b="1" dirty="0">
                  <a:solidFill>
                    <a:srgbClr val="FF6600"/>
                  </a:solidFill>
                </a:rPr>
                <a:t>selecionam, compram, usam e descartam bens</a:t>
              </a:r>
              <a:r>
                <a:rPr lang="pt-BR" sz="2000" dirty="0">
                  <a:solidFill>
                    <a:schemeClr val="bg1"/>
                  </a:solidFill>
                </a:rPr>
                <a:t>, serviços ideias ou experiências para satisfazer suas necessidades e desejos.</a:t>
              </a:r>
              <a:endParaRPr lang="en-US" sz="2000" b="1" dirty="0">
                <a:solidFill>
                  <a:srgbClr val="FF6600"/>
                </a:solidFill>
              </a:endParaRPr>
            </a:p>
          </p:txBody>
        </p:sp>
        <p:sp>
          <p:nvSpPr>
            <p:cNvPr id="28" name="CaixaDeTexto 27">
              <a:extLst>
                <a:ext uri="{FF2B5EF4-FFF2-40B4-BE49-F238E27FC236}">
                  <a16:creationId xmlns:a16="http://schemas.microsoft.com/office/drawing/2014/main" id="{83B124B6-26B4-46BB-A9C9-713D00677F6C}"/>
                </a:ext>
              </a:extLst>
            </p:cNvPr>
            <p:cNvSpPr txBox="1"/>
            <p:nvPr/>
          </p:nvSpPr>
          <p:spPr>
            <a:xfrm>
              <a:off x="9740994" y="1917629"/>
              <a:ext cx="3138304" cy="286232"/>
            </a:xfrm>
            <a:prstGeom prst="rect">
              <a:avLst/>
            </a:prstGeom>
            <a:noFill/>
          </p:spPr>
          <p:txBody>
            <a:bodyPr wrap="square">
              <a:spAutoFit/>
            </a:bodyPr>
            <a:lstStyle/>
            <a:p>
              <a:pPr algn="just">
                <a:lnSpc>
                  <a:spcPct val="90000"/>
                </a:lnSpc>
                <a:spcBef>
                  <a:spcPts val="600"/>
                </a:spcBef>
                <a:spcAft>
                  <a:spcPts val="600"/>
                </a:spcAft>
                <a:tabLst>
                  <a:tab pos="323850" algn="l"/>
                </a:tabLst>
              </a:pPr>
              <a:r>
                <a:rPr lang="pt-BR" sz="1400" i="1" dirty="0">
                  <a:solidFill>
                    <a:schemeClr val="bg1"/>
                  </a:solidFill>
                </a:rPr>
                <a:t>Kotler e Keller</a:t>
              </a:r>
              <a:endParaRPr lang="en-US" sz="1400" i="1" dirty="0">
                <a:solidFill>
                  <a:schemeClr val="bg1"/>
                </a:solidFill>
              </a:endParaRPr>
            </a:p>
          </p:txBody>
        </p:sp>
      </p:grpSp>
    </p:spTree>
    <p:extLst>
      <p:ext uri="{BB962C8B-B14F-4D97-AF65-F5344CB8AC3E}">
        <p14:creationId xmlns:p14="http://schemas.microsoft.com/office/powerpoint/2010/main" val="2606672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B17DF17-02E2-4888-8246-BEE8136D195C}"/>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Fatores que influenciam o comportamento</a:t>
            </a:r>
            <a:r>
              <a:rPr lang="pt-BR" sz="3200" dirty="0">
                <a:solidFill>
                  <a:schemeClr val="accent2"/>
                </a:solidFill>
                <a:latin typeface="Corbel" panose="020B0503020204020204" pitchFamily="34" charset="0"/>
              </a:rPr>
              <a:t>]</a:t>
            </a:r>
          </a:p>
        </p:txBody>
      </p:sp>
      <p:sp>
        <p:nvSpPr>
          <p:cNvPr id="5" name="Retângulo: Cantos Arredondados 4">
            <a:extLst>
              <a:ext uri="{FF2B5EF4-FFF2-40B4-BE49-F238E27FC236}">
                <a16:creationId xmlns:a16="http://schemas.microsoft.com/office/drawing/2014/main" id="{B3F019BA-2295-4D2B-AC23-3A641F74CC8A}"/>
              </a:ext>
            </a:extLst>
          </p:cNvPr>
          <p:cNvSpPr/>
          <p:nvPr/>
        </p:nvSpPr>
        <p:spPr>
          <a:xfrm>
            <a:off x="322730" y="2844053"/>
            <a:ext cx="2931458" cy="1169894"/>
          </a:xfrm>
          <a:prstGeom prst="round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rgbClr val="002060"/>
                </a:solidFill>
              </a:rPr>
              <a:t>Fatores que influenciam o comportamento do consumidor</a:t>
            </a:r>
          </a:p>
        </p:txBody>
      </p:sp>
      <p:sp>
        <p:nvSpPr>
          <p:cNvPr id="20" name="Retângulo: Cantos Arredondados 19">
            <a:extLst>
              <a:ext uri="{FF2B5EF4-FFF2-40B4-BE49-F238E27FC236}">
                <a16:creationId xmlns:a16="http://schemas.microsoft.com/office/drawing/2014/main" id="{0F163AF4-46D4-4A3E-87C9-4C37A4778F3C}"/>
              </a:ext>
            </a:extLst>
          </p:cNvPr>
          <p:cNvSpPr/>
          <p:nvPr/>
        </p:nvSpPr>
        <p:spPr>
          <a:xfrm>
            <a:off x="5082989" y="1330327"/>
            <a:ext cx="2043952" cy="584775"/>
          </a:xfrm>
          <a:prstGeom prst="roundRect">
            <a:avLst/>
          </a:prstGeom>
          <a:solidFill>
            <a:schemeClr val="tx2"/>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Fatores Culturais</a:t>
            </a:r>
          </a:p>
        </p:txBody>
      </p:sp>
      <p:sp>
        <p:nvSpPr>
          <p:cNvPr id="21" name="Retângulo: Cantos Arredondados 20">
            <a:extLst>
              <a:ext uri="{FF2B5EF4-FFF2-40B4-BE49-F238E27FC236}">
                <a16:creationId xmlns:a16="http://schemas.microsoft.com/office/drawing/2014/main" id="{EEF3DE31-31D7-4437-8431-778ADEA2ACCF}"/>
              </a:ext>
            </a:extLst>
          </p:cNvPr>
          <p:cNvSpPr/>
          <p:nvPr/>
        </p:nvSpPr>
        <p:spPr>
          <a:xfrm>
            <a:off x="5065061" y="2620958"/>
            <a:ext cx="2043952" cy="584775"/>
          </a:xfrm>
          <a:prstGeom prst="roundRect">
            <a:avLst/>
          </a:prstGeom>
          <a:solidFill>
            <a:srgbClr val="00B05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Fatores Sociais</a:t>
            </a:r>
          </a:p>
        </p:txBody>
      </p:sp>
      <p:sp>
        <p:nvSpPr>
          <p:cNvPr id="22" name="Retângulo: Cantos Arredondados 21">
            <a:extLst>
              <a:ext uri="{FF2B5EF4-FFF2-40B4-BE49-F238E27FC236}">
                <a16:creationId xmlns:a16="http://schemas.microsoft.com/office/drawing/2014/main" id="{D8AF773D-C89D-4312-B88D-EFCC7D359C0A}"/>
              </a:ext>
            </a:extLst>
          </p:cNvPr>
          <p:cNvSpPr/>
          <p:nvPr/>
        </p:nvSpPr>
        <p:spPr>
          <a:xfrm>
            <a:off x="5074024" y="3875534"/>
            <a:ext cx="2043952" cy="584775"/>
          </a:xfrm>
          <a:prstGeom prst="roundRect">
            <a:avLst/>
          </a:prstGeom>
          <a:solidFill>
            <a:srgbClr val="C00000"/>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Fatores Pessoais</a:t>
            </a:r>
          </a:p>
        </p:txBody>
      </p:sp>
      <p:sp>
        <p:nvSpPr>
          <p:cNvPr id="23" name="Retângulo: Cantos Arredondados 22">
            <a:extLst>
              <a:ext uri="{FF2B5EF4-FFF2-40B4-BE49-F238E27FC236}">
                <a16:creationId xmlns:a16="http://schemas.microsoft.com/office/drawing/2014/main" id="{8DC03EB7-9085-467A-B43B-38FE83CCC142}"/>
              </a:ext>
            </a:extLst>
          </p:cNvPr>
          <p:cNvSpPr/>
          <p:nvPr/>
        </p:nvSpPr>
        <p:spPr>
          <a:xfrm>
            <a:off x="5074024" y="5250296"/>
            <a:ext cx="2043952" cy="584775"/>
          </a:xfrm>
          <a:prstGeom prst="roundRect">
            <a:avLst/>
          </a:prstGeom>
          <a:solidFill>
            <a:srgbClr val="FF0066"/>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Fatores Psicológicos*</a:t>
            </a:r>
          </a:p>
        </p:txBody>
      </p:sp>
      <p:cxnSp>
        <p:nvCxnSpPr>
          <p:cNvPr id="9" name="Conector de Seta Reta 8">
            <a:extLst>
              <a:ext uri="{FF2B5EF4-FFF2-40B4-BE49-F238E27FC236}">
                <a16:creationId xmlns:a16="http://schemas.microsoft.com/office/drawing/2014/main" id="{EEFA6EAE-0FA2-46EC-AED6-79499FBA5D66}"/>
              </a:ext>
            </a:extLst>
          </p:cNvPr>
          <p:cNvCxnSpPr>
            <a:cxnSpLocks/>
            <a:stCxn id="5" idx="3"/>
            <a:endCxn id="20" idx="1"/>
          </p:cNvCxnSpPr>
          <p:nvPr/>
        </p:nvCxnSpPr>
        <p:spPr>
          <a:xfrm flipV="1">
            <a:off x="3254188" y="1622715"/>
            <a:ext cx="1828801" cy="1806285"/>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ector de Seta Reta 23">
            <a:extLst>
              <a:ext uri="{FF2B5EF4-FFF2-40B4-BE49-F238E27FC236}">
                <a16:creationId xmlns:a16="http://schemas.microsoft.com/office/drawing/2014/main" id="{6CCE9922-7F3D-4C58-B446-476312991022}"/>
              </a:ext>
            </a:extLst>
          </p:cNvPr>
          <p:cNvCxnSpPr>
            <a:cxnSpLocks/>
            <a:stCxn id="5" idx="3"/>
            <a:endCxn id="21" idx="1"/>
          </p:cNvCxnSpPr>
          <p:nvPr/>
        </p:nvCxnSpPr>
        <p:spPr>
          <a:xfrm flipV="1">
            <a:off x="3254188" y="2913346"/>
            <a:ext cx="1810873" cy="515654"/>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de Seta Reta 24">
            <a:extLst>
              <a:ext uri="{FF2B5EF4-FFF2-40B4-BE49-F238E27FC236}">
                <a16:creationId xmlns:a16="http://schemas.microsoft.com/office/drawing/2014/main" id="{0B909FC1-E3A1-4827-9F02-A407B28A6808}"/>
              </a:ext>
            </a:extLst>
          </p:cNvPr>
          <p:cNvCxnSpPr>
            <a:cxnSpLocks/>
            <a:stCxn id="5" idx="3"/>
            <a:endCxn id="22" idx="1"/>
          </p:cNvCxnSpPr>
          <p:nvPr/>
        </p:nvCxnSpPr>
        <p:spPr>
          <a:xfrm>
            <a:off x="3254188" y="3429000"/>
            <a:ext cx="1819836" cy="73892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ector de Seta Reta 27">
            <a:extLst>
              <a:ext uri="{FF2B5EF4-FFF2-40B4-BE49-F238E27FC236}">
                <a16:creationId xmlns:a16="http://schemas.microsoft.com/office/drawing/2014/main" id="{83A80480-754C-4C62-9927-64DA0C7C14D4}"/>
              </a:ext>
            </a:extLst>
          </p:cNvPr>
          <p:cNvCxnSpPr>
            <a:cxnSpLocks/>
            <a:stCxn id="5" idx="3"/>
            <a:endCxn id="23" idx="1"/>
          </p:cNvCxnSpPr>
          <p:nvPr/>
        </p:nvCxnSpPr>
        <p:spPr>
          <a:xfrm>
            <a:off x="3254188" y="3429000"/>
            <a:ext cx="1819836" cy="2113684"/>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2" name="CaixaDeTexto 31">
            <a:extLst>
              <a:ext uri="{FF2B5EF4-FFF2-40B4-BE49-F238E27FC236}">
                <a16:creationId xmlns:a16="http://schemas.microsoft.com/office/drawing/2014/main" id="{82789098-1B13-4FA0-A857-778881E35EBA}"/>
              </a:ext>
            </a:extLst>
          </p:cNvPr>
          <p:cNvSpPr txBox="1"/>
          <p:nvPr/>
        </p:nvSpPr>
        <p:spPr>
          <a:xfrm>
            <a:off x="7476565" y="1368246"/>
            <a:ext cx="4034118" cy="400110"/>
          </a:xfrm>
          <a:prstGeom prst="rect">
            <a:avLst/>
          </a:prstGeom>
          <a:noFill/>
        </p:spPr>
        <p:txBody>
          <a:bodyPr wrap="square" rtlCol="0">
            <a:spAutoFit/>
          </a:bodyPr>
          <a:lstStyle/>
          <a:p>
            <a:r>
              <a:rPr lang="pt-BR" sz="2000" dirty="0">
                <a:latin typeface="Corbel" panose="020B0503020204020204" pitchFamily="34" charset="0"/>
                <a:ea typeface="MS Mincho" panose="02020609040205080304" pitchFamily="49" charset="-128"/>
                <a:cs typeface="Times New Roman" panose="02020603050405020304" pitchFamily="18" charset="0"/>
              </a:rPr>
              <a:t>Cultura, Subcultura, Classes sociais</a:t>
            </a:r>
            <a:endParaRPr lang="pt-BR" sz="2000" dirty="0"/>
          </a:p>
        </p:txBody>
      </p:sp>
      <p:sp>
        <p:nvSpPr>
          <p:cNvPr id="33" name="CaixaDeTexto 32">
            <a:extLst>
              <a:ext uri="{FF2B5EF4-FFF2-40B4-BE49-F238E27FC236}">
                <a16:creationId xmlns:a16="http://schemas.microsoft.com/office/drawing/2014/main" id="{7F25B3DF-9D21-4C01-8F1F-3C23CCDA56BB}"/>
              </a:ext>
            </a:extLst>
          </p:cNvPr>
          <p:cNvSpPr txBox="1"/>
          <p:nvPr/>
        </p:nvSpPr>
        <p:spPr>
          <a:xfrm>
            <a:off x="7476565" y="2559403"/>
            <a:ext cx="4034118" cy="707886"/>
          </a:xfrm>
          <a:prstGeom prst="rect">
            <a:avLst/>
          </a:prstGeom>
          <a:noFill/>
        </p:spPr>
        <p:txBody>
          <a:bodyPr wrap="square" rtlCol="0">
            <a:spAutoFit/>
          </a:bodyPr>
          <a:lstStyle/>
          <a:p>
            <a:r>
              <a:rPr lang="pt-BR" sz="2000" dirty="0">
                <a:latin typeface="Corbel" panose="020B0503020204020204" pitchFamily="34" charset="0"/>
                <a:ea typeface="MS Mincho" panose="02020609040205080304" pitchFamily="49" charset="-128"/>
                <a:cs typeface="Times New Roman" panose="02020603050405020304" pitchFamily="18" charset="0"/>
              </a:rPr>
              <a:t>Grupos de referência, família, papéis sociais e status.</a:t>
            </a:r>
            <a:endParaRPr lang="pt-BR" sz="2000" dirty="0"/>
          </a:p>
        </p:txBody>
      </p:sp>
      <p:sp>
        <p:nvSpPr>
          <p:cNvPr id="34" name="CaixaDeTexto 33">
            <a:extLst>
              <a:ext uri="{FF2B5EF4-FFF2-40B4-BE49-F238E27FC236}">
                <a16:creationId xmlns:a16="http://schemas.microsoft.com/office/drawing/2014/main" id="{099B2661-5DE2-49DC-A8DC-43210FCB5FBF}"/>
              </a:ext>
            </a:extLst>
          </p:cNvPr>
          <p:cNvSpPr txBox="1"/>
          <p:nvPr/>
        </p:nvSpPr>
        <p:spPr>
          <a:xfrm>
            <a:off x="7476565" y="3689004"/>
            <a:ext cx="4034118" cy="1015663"/>
          </a:xfrm>
          <a:prstGeom prst="rect">
            <a:avLst/>
          </a:prstGeom>
          <a:noFill/>
        </p:spPr>
        <p:txBody>
          <a:bodyPr wrap="square" rtlCol="0">
            <a:spAutoFit/>
          </a:bodyPr>
          <a:lstStyle/>
          <a:p>
            <a:pPr algn="just"/>
            <a:r>
              <a:rPr lang="pt-BR" sz="2000" dirty="0">
                <a:latin typeface="Corbel" panose="020B0503020204020204" pitchFamily="34" charset="0"/>
                <a:ea typeface="MS Mincho" panose="02020609040205080304" pitchFamily="49" charset="-128"/>
                <a:cs typeface="Times New Roman" panose="02020603050405020304" pitchFamily="18" charset="0"/>
              </a:rPr>
              <a:t>Idade, estágio no ciclo da vida, ocupação, personalidade, estilo de vida, autoimagem, valores</a:t>
            </a:r>
            <a:endParaRPr lang="pt-BR" sz="2000" dirty="0"/>
          </a:p>
        </p:txBody>
      </p:sp>
      <p:sp>
        <p:nvSpPr>
          <p:cNvPr id="35" name="CaixaDeTexto 34">
            <a:extLst>
              <a:ext uri="{FF2B5EF4-FFF2-40B4-BE49-F238E27FC236}">
                <a16:creationId xmlns:a16="http://schemas.microsoft.com/office/drawing/2014/main" id="{3A7D6C36-F830-4CC4-87E4-17E57FAD7072}"/>
              </a:ext>
            </a:extLst>
          </p:cNvPr>
          <p:cNvSpPr txBox="1"/>
          <p:nvPr/>
        </p:nvSpPr>
        <p:spPr>
          <a:xfrm>
            <a:off x="7476565" y="5064827"/>
            <a:ext cx="4034118" cy="1015663"/>
          </a:xfrm>
          <a:prstGeom prst="rect">
            <a:avLst/>
          </a:prstGeom>
          <a:noFill/>
        </p:spPr>
        <p:txBody>
          <a:bodyPr wrap="square" rtlCol="0">
            <a:spAutoFit/>
          </a:bodyPr>
          <a:lstStyle/>
          <a:p>
            <a:pPr algn="just"/>
            <a:r>
              <a:rPr lang="pt-BR" sz="2000" dirty="0">
                <a:latin typeface="Corbel" panose="020B0503020204020204" pitchFamily="34" charset="0"/>
                <a:ea typeface="MS Mincho" panose="02020609040205080304" pitchFamily="49" charset="-128"/>
                <a:cs typeface="Times New Roman" panose="02020603050405020304" pitchFamily="18" charset="0"/>
              </a:rPr>
              <a:t>Motivação, percepção, aprendizagem, memória e </a:t>
            </a:r>
            <a:r>
              <a:rPr lang="pt-BR" sz="2000" dirty="0">
                <a:solidFill>
                  <a:srgbClr val="C00000"/>
                </a:solidFill>
                <a:latin typeface="Corbel" panose="020B0503020204020204" pitchFamily="34" charset="0"/>
                <a:ea typeface="MS Mincho" panose="02020609040205080304" pitchFamily="49" charset="-128"/>
                <a:cs typeface="Times New Roman" panose="02020603050405020304" pitchFamily="18" charset="0"/>
              </a:rPr>
              <a:t>crenças e atitudes*</a:t>
            </a:r>
            <a:endParaRPr lang="pt-BR" sz="2000" dirty="0">
              <a:solidFill>
                <a:srgbClr val="C00000"/>
              </a:solidFill>
            </a:endParaRPr>
          </a:p>
        </p:txBody>
      </p:sp>
    </p:spTree>
    <p:extLst>
      <p:ext uri="{BB962C8B-B14F-4D97-AF65-F5344CB8AC3E}">
        <p14:creationId xmlns:p14="http://schemas.microsoft.com/office/powerpoint/2010/main" val="312954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fade">
                                      <p:cBhvr>
                                        <p:cTn id="24" dur="500"/>
                                        <p:tgtEl>
                                          <p:spTgt spid="3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fade">
                                      <p:cBhvr>
                                        <p:cTn id="29" dur="500"/>
                                        <p:tgtEl>
                                          <p:spTgt spid="2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500"/>
                                        <p:tgtEl>
                                          <p:spTgt spid="3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fade">
                                      <p:cBhvr>
                                        <p:cTn id="40" dur="500"/>
                                        <p:tgtEl>
                                          <p:spTgt spid="2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500"/>
                                        <p:tgtEl>
                                          <p:spTgt spid="2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fade">
                                      <p:cBhvr>
                                        <p:cTn id="4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32" grpId="0"/>
      <p:bldP spid="33" grpId="0"/>
      <p:bldP spid="34"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dirty="0">
                <a:solidFill>
                  <a:schemeClr val="accent1">
                    <a:lumMod val="50000"/>
                  </a:schemeClr>
                </a:solidFill>
                <a:latin typeface="Corbel" panose="020B0503020204020204" pitchFamily="34" charset="0"/>
              </a:rPr>
              <a:t> </a:t>
            </a:r>
            <a:r>
              <a:rPr lang="pt-BR" sz="3200" b="1" dirty="0">
                <a:solidFill>
                  <a:schemeClr val="accent1">
                    <a:lumMod val="50000"/>
                  </a:schemeClr>
                </a:solidFill>
                <a:latin typeface="Corbel" panose="020B0503020204020204" pitchFamily="34" charset="0"/>
              </a:rPr>
              <a:t>FUNRIO – MJ/SP – Técnico - 2009</a:t>
            </a:r>
            <a:r>
              <a:rPr lang="pt-BR" sz="3200" dirty="0">
                <a:solidFill>
                  <a:schemeClr val="accent2"/>
                </a:solidFill>
                <a:latin typeface="Corbel" panose="020B0503020204020204" pitchFamily="34" charset="0"/>
              </a:rPr>
              <a:t>]</a:t>
            </a:r>
          </a:p>
        </p:txBody>
      </p:sp>
      <p:sp>
        <p:nvSpPr>
          <p:cNvPr id="7" name="CaixaDeTexto 6">
            <a:extLst>
              <a:ext uri="{FF2B5EF4-FFF2-40B4-BE49-F238E27FC236}">
                <a16:creationId xmlns:a16="http://schemas.microsoft.com/office/drawing/2014/main" id="{624D0836-49C4-4819-84CF-07917EF40883}"/>
              </a:ext>
            </a:extLst>
          </p:cNvPr>
          <p:cNvSpPr txBox="1"/>
          <p:nvPr/>
        </p:nvSpPr>
        <p:spPr>
          <a:xfrm>
            <a:off x="132495" y="843677"/>
            <a:ext cx="11519887" cy="3447098"/>
          </a:xfrm>
          <a:prstGeom prst="rect">
            <a:avLst/>
          </a:prstGeom>
          <a:noFill/>
        </p:spPr>
        <p:txBody>
          <a:bodyPr wrap="square">
            <a:spAutoFit/>
          </a:bodyPr>
          <a:lstStyle/>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Entre os fatores que influenciam o comportamento do consumidor, aqueles que dizem respeito a grupos de referência e da família são os fatores</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a) culturais.</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b) pessoais.</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c) sociais.</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d) psicológicos.</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e) de classe.</a:t>
            </a:r>
          </a:p>
        </p:txBody>
      </p:sp>
      <p:sp>
        <p:nvSpPr>
          <p:cNvPr id="4" name="CaixaDeTexto 3">
            <a:extLst>
              <a:ext uri="{FF2B5EF4-FFF2-40B4-BE49-F238E27FC236}">
                <a16:creationId xmlns:a16="http://schemas.microsoft.com/office/drawing/2014/main" id="{70F95D07-57E7-4E80-8163-CF76C5AA382A}"/>
              </a:ext>
            </a:extLst>
          </p:cNvPr>
          <p:cNvSpPr txBox="1"/>
          <p:nvPr/>
        </p:nvSpPr>
        <p:spPr>
          <a:xfrm>
            <a:off x="132495" y="5573670"/>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C</a:t>
            </a:r>
          </a:p>
        </p:txBody>
      </p:sp>
    </p:spTree>
    <p:extLst>
      <p:ext uri="{BB962C8B-B14F-4D97-AF65-F5344CB8AC3E}">
        <p14:creationId xmlns:p14="http://schemas.microsoft.com/office/powerpoint/2010/main" val="110156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B17DF17-02E2-4888-8246-BEE8136D195C}"/>
              </a:ext>
            </a:extLst>
          </p:cNvPr>
          <p:cNvSpPr txBox="1"/>
          <p:nvPr/>
        </p:nvSpPr>
        <p:spPr>
          <a:xfrm>
            <a:off x="132494" y="46329"/>
            <a:ext cx="9388023"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Processo de compra – 5 Estágios</a:t>
            </a:r>
            <a:r>
              <a:rPr lang="pt-BR" sz="3200" dirty="0">
                <a:solidFill>
                  <a:schemeClr val="accent2"/>
                </a:solidFill>
                <a:latin typeface="Corbel" panose="020B0503020204020204" pitchFamily="34" charset="0"/>
              </a:rPr>
              <a:t>]</a:t>
            </a:r>
          </a:p>
        </p:txBody>
      </p:sp>
      <p:graphicFrame>
        <p:nvGraphicFramePr>
          <p:cNvPr id="4" name="Tabela 3">
            <a:extLst>
              <a:ext uri="{FF2B5EF4-FFF2-40B4-BE49-F238E27FC236}">
                <a16:creationId xmlns:a16="http://schemas.microsoft.com/office/drawing/2014/main" id="{63995527-A166-449A-8541-14CF162BC38D}"/>
              </a:ext>
            </a:extLst>
          </p:cNvPr>
          <p:cNvGraphicFramePr>
            <a:graphicFrameLocks noGrp="1"/>
          </p:cNvGraphicFramePr>
          <p:nvPr/>
        </p:nvGraphicFramePr>
        <p:xfrm>
          <a:off x="259677" y="974483"/>
          <a:ext cx="11304793" cy="5294706"/>
        </p:xfrm>
        <a:graphic>
          <a:graphicData uri="http://schemas.openxmlformats.org/drawingml/2006/table">
            <a:tbl>
              <a:tblPr firstRow="1" firstCol="1" bandRow="1">
                <a:tableStyleId>{5C22544A-7EE6-4342-B048-85BDC9FD1C3A}</a:tableStyleId>
              </a:tblPr>
              <a:tblGrid>
                <a:gridCol w="2865517">
                  <a:extLst>
                    <a:ext uri="{9D8B030D-6E8A-4147-A177-3AD203B41FA5}">
                      <a16:colId xmlns:a16="http://schemas.microsoft.com/office/drawing/2014/main" val="348598138"/>
                    </a:ext>
                  </a:extLst>
                </a:gridCol>
                <a:gridCol w="8439276">
                  <a:extLst>
                    <a:ext uri="{9D8B030D-6E8A-4147-A177-3AD203B41FA5}">
                      <a16:colId xmlns:a16="http://schemas.microsoft.com/office/drawing/2014/main" val="4228327756"/>
                    </a:ext>
                  </a:extLst>
                </a:gridCol>
              </a:tblGrid>
              <a:tr h="220885">
                <a:tc>
                  <a:txBody>
                    <a:bodyPr/>
                    <a:lstStyle/>
                    <a:p>
                      <a:pPr marL="0" indent="0" algn="ctr">
                        <a:lnSpc>
                          <a:spcPct val="120000"/>
                        </a:lnSpc>
                        <a:spcBef>
                          <a:spcPts val="600"/>
                        </a:spcBef>
                        <a:spcAft>
                          <a:spcPts val="600"/>
                        </a:spcAft>
                        <a:tabLst>
                          <a:tab pos="323850" algn="l"/>
                        </a:tabLst>
                      </a:pPr>
                      <a:r>
                        <a:rPr lang="pt-BR" sz="1600" b="1" dirty="0">
                          <a:solidFill>
                            <a:schemeClr val="bg1"/>
                          </a:solidFill>
                          <a:effectLst/>
                        </a:rPr>
                        <a:t>Estágio</a:t>
                      </a:r>
                      <a:endParaRPr lang="pt-BR" sz="1600" b="1" dirty="0">
                        <a:solidFill>
                          <a:schemeClr val="bg1"/>
                        </a:solidFill>
                        <a:effectLst/>
                        <a:latin typeface="Corbel" panose="020B0503020204020204" pitchFamily="34"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a:txBody>
                    <a:bodyPr/>
                    <a:lstStyle/>
                    <a:p>
                      <a:pPr indent="323850" algn="ctr">
                        <a:lnSpc>
                          <a:spcPct val="120000"/>
                        </a:lnSpc>
                        <a:spcBef>
                          <a:spcPts val="600"/>
                        </a:spcBef>
                        <a:spcAft>
                          <a:spcPts val="600"/>
                        </a:spcAft>
                        <a:tabLst>
                          <a:tab pos="323850" algn="l"/>
                        </a:tabLst>
                      </a:pPr>
                      <a:r>
                        <a:rPr lang="pt-BR" sz="1600" b="1" dirty="0">
                          <a:solidFill>
                            <a:schemeClr val="bg1"/>
                          </a:solidFill>
                          <a:effectLst/>
                        </a:rPr>
                        <a:t>Atividades</a:t>
                      </a:r>
                      <a:endParaRPr lang="pt-BR" sz="1600" b="1" dirty="0">
                        <a:solidFill>
                          <a:schemeClr val="bg1"/>
                        </a:solidFill>
                        <a:effectLst/>
                        <a:latin typeface="Corbel" panose="020B0503020204020204" pitchFamily="34"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extLst>
                  <a:ext uri="{0D108BD9-81ED-4DB2-BD59-A6C34878D82A}">
                    <a16:rowId xmlns:a16="http://schemas.microsoft.com/office/drawing/2014/main" val="2637385822"/>
                  </a:ext>
                </a:extLst>
              </a:tr>
              <a:tr h="694175">
                <a:tc>
                  <a:txBody>
                    <a:bodyPr/>
                    <a:lstStyle/>
                    <a:p>
                      <a:pPr marL="0" indent="0" algn="just">
                        <a:lnSpc>
                          <a:spcPct val="120000"/>
                        </a:lnSpc>
                        <a:spcBef>
                          <a:spcPts val="600"/>
                        </a:spcBef>
                        <a:spcAft>
                          <a:spcPts val="600"/>
                        </a:spcAft>
                        <a:tabLst>
                          <a:tab pos="323850" algn="l"/>
                        </a:tabLst>
                      </a:pPr>
                      <a:r>
                        <a:rPr lang="pt-BR" sz="1600" b="1" dirty="0">
                          <a:solidFill>
                            <a:schemeClr val="tx1"/>
                          </a:solidFill>
                          <a:effectLst/>
                        </a:rPr>
                        <a:t>Reconhecimento do problema</a:t>
                      </a:r>
                      <a:endParaRPr lang="pt-BR" sz="1600" b="1" dirty="0">
                        <a:solidFill>
                          <a:schemeClr val="tx1"/>
                        </a:solidFill>
                        <a:effectLst/>
                        <a:latin typeface="Corbel" panose="020B0503020204020204" pitchFamily="34"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20000"/>
                        </a:lnSpc>
                        <a:spcBef>
                          <a:spcPts val="600"/>
                        </a:spcBef>
                        <a:spcAft>
                          <a:spcPts val="600"/>
                        </a:spcAft>
                        <a:tabLst>
                          <a:tab pos="323850" algn="l"/>
                        </a:tabLst>
                      </a:pPr>
                      <a:r>
                        <a:rPr lang="pt-BR" sz="1600" dirty="0">
                          <a:solidFill>
                            <a:schemeClr val="tx1"/>
                          </a:solidFill>
                          <a:effectLst/>
                        </a:rPr>
                        <a:t>O processo de compra começa quando o comprador reconhece um problema ou necessidade provocada por estímulos internos (fome, sede, por exemplo) ou externos (propaganda, por exemplo). </a:t>
                      </a:r>
                      <a:endParaRPr lang="pt-BR" sz="1600" dirty="0">
                        <a:solidFill>
                          <a:schemeClr val="tx1"/>
                        </a:solidFill>
                        <a:effectLst/>
                        <a:latin typeface="Corbel" panose="020B0503020204020204" pitchFamily="34"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5450968"/>
                  </a:ext>
                </a:extLst>
              </a:tr>
              <a:tr h="1404111">
                <a:tc>
                  <a:txBody>
                    <a:bodyPr/>
                    <a:lstStyle/>
                    <a:p>
                      <a:pPr marL="0" indent="0" algn="just">
                        <a:lnSpc>
                          <a:spcPct val="120000"/>
                        </a:lnSpc>
                        <a:spcBef>
                          <a:spcPts val="600"/>
                        </a:spcBef>
                        <a:spcAft>
                          <a:spcPts val="600"/>
                        </a:spcAft>
                        <a:tabLst>
                          <a:tab pos="323850" algn="l"/>
                        </a:tabLst>
                      </a:pPr>
                      <a:r>
                        <a:rPr lang="pt-BR" sz="1600" b="1" dirty="0">
                          <a:solidFill>
                            <a:schemeClr val="tx1"/>
                          </a:solidFill>
                          <a:effectLst/>
                        </a:rPr>
                        <a:t>Busca de informações</a:t>
                      </a:r>
                      <a:endParaRPr lang="pt-BR" sz="1600" b="1" dirty="0">
                        <a:solidFill>
                          <a:schemeClr val="tx1"/>
                        </a:solidFill>
                        <a:effectLst/>
                        <a:latin typeface="Corbel" panose="020B0503020204020204" pitchFamily="34"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600" kern="1200" dirty="0">
                          <a:solidFill>
                            <a:schemeClr val="tx1"/>
                          </a:solidFill>
                          <a:effectLst/>
                          <a:latin typeface="+mn-lt"/>
                          <a:ea typeface="+mn-ea"/>
                          <a:cs typeface="+mn-cs"/>
                        </a:rPr>
                        <a:t>Uma vez reconhecido o problema, o indivíduo passa a buscar informações para solucioná-lo. Para tanto, é comum a utilização de quatro fontes principais de informação: fontes pessoais (família, amigos vizinhos, conhecidos), fontes comerciais (propagandas, sites, vendedores), fontes públicas (meios de comunicação de massa, organizações de consumo), fontes experimentas (exame e uso experimental do produto, </a:t>
                      </a:r>
                      <a:r>
                        <a:rPr lang="pt-BR" sz="1600" kern="1200" dirty="0" err="1">
                          <a:solidFill>
                            <a:schemeClr val="tx1"/>
                          </a:solidFill>
                          <a:effectLst/>
                          <a:latin typeface="+mn-lt"/>
                          <a:ea typeface="+mn-ea"/>
                          <a:cs typeface="+mn-cs"/>
                        </a:rPr>
                        <a:t>test</a:t>
                      </a:r>
                      <a:r>
                        <a:rPr lang="pt-BR" sz="1600" kern="1200" dirty="0">
                          <a:solidFill>
                            <a:schemeClr val="tx1"/>
                          </a:solidFill>
                          <a:effectLst/>
                          <a:latin typeface="+mn-lt"/>
                          <a:ea typeface="+mn-ea"/>
                          <a:cs typeface="+mn-cs"/>
                        </a:rPr>
                        <a:t> drive).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6996383"/>
                  </a:ext>
                </a:extLst>
              </a:tr>
              <a:tr h="694175">
                <a:tc>
                  <a:txBody>
                    <a:bodyPr/>
                    <a:lstStyle/>
                    <a:p>
                      <a:pPr marL="0" indent="0" algn="just">
                        <a:lnSpc>
                          <a:spcPct val="120000"/>
                        </a:lnSpc>
                        <a:spcBef>
                          <a:spcPts val="600"/>
                        </a:spcBef>
                        <a:spcAft>
                          <a:spcPts val="600"/>
                        </a:spcAft>
                        <a:tabLst>
                          <a:tab pos="323850" algn="l"/>
                        </a:tabLst>
                      </a:pPr>
                      <a:r>
                        <a:rPr lang="pt-BR" sz="1600" b="1" dirty="0">
                          <a:solidFill>
                            <a:schemeClr val="tx1"/>
                          </a:solidFill>
                          <a:effectLst/>
                        </a:rPr>
                        <a:t>Avaliação de alternativas</a:t>
                      </a:r>
                      <a:endParaRPr lang="pt-BR" sz="1600" b="1" dirty="0">
                        <a:solidFill>
                          <a:schemeClr val="tx1"/>
                        </a:solidFill>
                        <a:effectLst/>
                        <a:latin typeface="Corbel" panose="020B0503020204020204" pitchFamily="34"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600" kern="1200" dirty="0">
                          <a:solidFill>
                            <a:schemeClr val="tx1"/>
                          </a:solidFill>
                          <a:effectLst/>
                          <a:latin typeface="+mn-lt"/>
                          <a:ea typeface="+mn-ea"/>
                          <a:cs typeface="+mn-cs"/>
                        </a:rPr>
                        <a:t>Após selecionar alguns produtos capazes de solucionar o problema, os consumidores realizam uma comparação. Os consumidores tendem optar pelos produtos com os atributos que fornecem os benefícios buscados.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3437251"/>
                  </a:ext>
                </a:extLst>
              </a:tr>
              <a:tr h="930821">
                <a:tc>
                  <a:txBody>
                    <a:bodyPr/>
                    <a:lstStyle/>
                    <a:p>
                      <a:pPr marL="0" indent="0" algn="just">
                        <a:lnSpc>
                          <a:spcPct val="120000"/>
                        </a:lnSpc>
                        <a:spcBef>
                          <a:spcPts val="600"/>
                        </a:spcBef>
                        <a:spcAft>
                          <a:spcPts val="600"/>
                        </a:spcAft>
                        <a:tabLst>
                          <a:tab pos="323850" algn="l"/>
                        </a:tabLst>
                      </a:pPr>
                      <a:r>
                        <a:rPr lang="pt-BR" sz="1600" b="1" dirty="0">
                          <a:solidFill>
                            <a:schemeClr val="tx1"/>
                          </a:solidFill>
                          <a:effectLst/>
                        </a:rPr>
                        <a:t>Decisão de compra</a:t>
                      </a:r>
                      <a:endParaRPr lang="pt-BR" sz="1600" b="1" dirty="0">
                        <a:solidFill>
                          <a:schemeClr val="tx1"/>
                        </a:solidFill>
                        <a:effectLst/>
                        <a:latin typeface="Corbel" panose="020B0503020204020204" pitchFamily="34"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600" kern="1200" dirty="0">
                          <a:solidFill>
                            <a:schemeClr val="tx1"/>
                          </a:solidFill>
                          <a:effectLst/>
                          <a:latin typeface="+mn-lt"/>
                          <a:ea typeface="+mn-ea"/>
                          <a:cs typeface="+mn-cs"/>
                        </a:rPr>
                        <a:t>Após estabelecer preferências entre produtos, o consumidor realiza cinco decisões: decisão da marca, decisão por revendedor, decisão por quantidade, decisão por ocasião (momento da compra) e decisão por forma de pagamento.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0098995"/>
                  </a:ext>
                </a:extLst>
              </a:tr>
              <a:tr h="930821">
                <a:tc>
                  <a:txBody>
                    <a:bodyPr/>
                    <a:lstStyle/>
                    <a:p>
                      <a:pPr marL="0" indent="0" algn="just">
                        <a:lnSpc>
                          <a:spcPct val="120000"/>
                        </a:lnSpc>
                        <a:spcBef>
                          <a:spcPts val="600"/>
                        </a:spcBef>
                        <a:spcAft>
                          <a:spcPts val="600"/>
                        </a:spcAft>
                        <a:tabLst>
                          <a:tab pos="323850" algn="l"/>
                        </a:tabLst>
                      </a:pPr>
                      <a:r>
                        <a:rPr lang="pt-BR" sz="1600" b="1" dirty="0">
                          <a:solidFill>
                            <a:schemeClr val="tx1"/>
                          </a:solidFill>
                          <a:effectLst/>
                        </a:rPr>
                        <a:t>Comportamento pós-compra</a:t>
                      </a:r>
                      <a:endParaRPr lang="pt-BR" sz="1600" b="1" dirty="0">
                        <a:solidFill>
                          <a:schemeClr val="tx1"/>
                        </a:solidFill>
                        <a:effectLst/>
                        <a:latin typeface="Corbel" panose="020B0503020204020204" pitchFamily="34" charset="0"/>
                        <a:ea typeface="MS Mincho" panose="02020609040205080304" pitchFamily="49"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914400" rtl="0" eaLnBrk="1" latinLnBrk="0" hangingPunct="1">
                        <a:lnSpc>
                          <a:spcPct val="120000"/>
                        </a:lnSpc>
                        <a:spcBef>
                          <a:spcPts val="600"/>
                        </a:spcBef>
                        <a:spcAft>
                          <a:spcPts val="600"/>
                        </a:spcAft>
                        <a:tabLst>
                          <a:tab pos="323850" algn="l"/>
                        </a:tabLst>
                      </a:pPr>
                      <a:r>
                        <a:rPr lang="pt-BR" sz="1600" kern="1200" dirty="0">
                          <a:solidFill>
                            <a:schemeClr val="tx1"/>
                          </a:solidFill>
                          <a:effectLst/>
                          <a:latin typeface="+mn-lt"/>
                          <a:ea typeface="+mn-ea"/>
                          <a:cs typeface="+mn-cs"/>
                        </a:rPr>
                        <a:t>Após a compra, o consumidor utilizará o produto e permanecerá atento a informações que apoiem sua decisão. É importante que as empresas criem comunicações que ajudem o consumidor a se sentir bem em relação a sua escolha.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5489813"/>
                  </a:ext>
                </a:extLst>
              </a:tr>
            </a:tbl>
          </a:graphicData>
        </a:graphic>
      </p:graphicFrame>
    </p:spTree>
    <p:extLst>
      <p:ext uri="{BB962C8B-B14F-4D97-AF65-F5344CB8AC3E}">
        <p14:creationId xmlns:p14="http://schemas.microsoft.com/office/powerpoint/2010/main" val="925892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B17DF17-02E2-4888-8246-BEE8136D195C}"/>
              </a:ext>
            </a:extLst>
          </p:cNvPr>
          <p:cNvSpPr txBox="1"/>
          <p:nvPr/>
        </p:nvSpPr>
        <p:spPr>
          <a:xfrm>
            <a:off x="132494" y="46329"/>
            <a:ext cx="9388023"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Participantes do processo de compra</a:t>
            </a:r>
            <a:r>
              <a:rPr lang="pt-BR" sz="3200" dirty="0">
                <a:solidFill>
                  <a:schemeClr val="accent2"/>
                </a:solidFill>
                <a:latin typeface="Corbel" panose="020B0503020204020204" pitchFamily="34" charset="0"/>
              </a:rPr>
              <a:t>]</a:t>
            </a:r>
          </a:p>
        </p:txBody>
      </p:sp>
      <p:sp>
        <p:nvSpPr>
          <p:cNvPr id="5" name="CaixaDeTexto 4">
            <a:extLst>
              <a:ext uri="{FF2B5EF4-FFF2-40B4-BE49-F238E27FC236}">
                <a16:creationId xmlns:a16="http://schemas.microsoft.com/office/drawing/2014/main" id="{CCB87262-6CD2-8C3A-2617-0D2A99EB6751}"/>
              </a:ext>
            </a:extLst>
          </p:cNvPr>
          <p:cNvSpPr txBox="1"/>
          <p:nvPr/>
        </p:nvSpPr>
        <p:spPr>
          <a:xfrm>
            <a:off x="132494" y="631104"/>
            <a:ext cx="11887442" cy="6001643"/>
          </a:xfrm>
          <a:prstGeom prst="rect">
            <a:avLst/>
          </a:prstGeom>
          <a:noFill/>
        </p:spPr>
        <p:txBody>
          <a:bodyPr wrap="square">
            <a:spAutoFit/>
          </a:bodyPr>
          <a:lstStyle/>
          <a:p>
            <a:pPr marL="342900" indent="-342900" algn="just">
              <a:buAutoNum type="arabicPeriod"/>
            </a:pPr>
            <a:r>
              <a:rPr lang="pt-BR" sz="2400" b="1" i="1" u="none" strike="noStrike" baseline="0" dirty="0">
                <a:solidFill>
                  <a:srgbClr val="002060"/>
                </a:solidFill>
                <a:latin typeface="PalatinoLTStd-BoldItalic"/>
              </a:rPr>
              <a:t>Iniciadores</a:t>
            </a:r>
            <a:r>
              <a:rPr lang="pt-BR" sz="2400" b="1" i="0" u="none" strike="noStrike" baseline="0" dirty="0">
                <a:solidFill>
                  <a:srgbClr val="002060"/>
                </a:solidFill>
                <a:latin typeface="PalatinoLTStd-Roman"/>
              </a:rPr>
              <a:t>. </a:t>
            </a:r>
            <a:r>
              <a:rPr lang="pt-BR" sz="2400" b="0" i="0" u="none" strike="noStrike" baseline="0" dirty="0">
                <a:latin typeface="PalatinoLTStd-Roman"/>
              </a:rPr>
              <a:t>Usuários do bem ou outros membros da empresa que solicitam a compra de um produto.</a:t>
            </a:r>
          </a:p>
          <a:p>
            <a:pPr marL="342900" indent="-342900" algn="just">
              <a:buAutoNum type="arabicPeriod"/>
            </a:pPr>
            <a:endParaRPr lang="pt-BR" sz="2400" b="0" i="0" u="none" strike="noStrike" baseline="0" dirty="0">
              <a:latin typeface="PalatinoLTStd-Roman"/>
            </a:endParaRPr>
          </a:p>
          <a:p>
            <a:pPr algn="just"/>
            <a:r>
              <a:rPr lang="pt-BR" sz="2400" b="1" i="0" u="none" strike="noStrike" baseline="0" dirty="0">
                <a:latin typeface="PalatinoLTStd-Bold"/>
              </a:rPr>
              <a:t>2. </a:t>
            </a:r>
            <a:r>
              <a:rPr lang="pt-BR" sz="2400" b="1" i="1" u="none" strike="noStrike" baseline="0" dirty="0">
                <a:solidFill>
                  <a:srgbClr val="002060"/>
                </a:solidFill>
                <a:latin typeface="PalatinoLTStd-BoldItalic"/>
              </a:rPr>
              <a:t>Usuários</a:t>
            </a:r>
            <a:r>
              <a:rPr lang="pt-BR" sz="2400" b="0" i="0" u="none" strike="noStrike" baseline="0" dirty="0">
                <a:latin typeface="PalatinoLTStd-Roman"/>
              </a:rPr>
              <a:t>. Aqueles que utilizarão o bem ou serviço. Em muitos casos, os usuários iniciam a proposta de compra e ajudam a definir as exigências que devem ser atendidas pelo produto.</a:t>
            </a:r>
          </a:p>
          <a:p>
            <a:pPr algn="just"/>
            <a:endParaRPr lang="pt-BR" sz="2400" dirty="0">
              <a:latin typeface="PalatinoLTStd-Roman"/>
            </a:endParaRPr>
          </a:p>
          <a:p>
            <a:pPr algn="just"/>
            <a:r>
              <a:rPr lang="pt-BR" sz="2400" b="1" i="0" u="none" strike="noStrike" baseline="0" dirty="0">
                <a:latin typeface="PalatinoLTStd-Bold"/>
              </a:rPr>
              <a:t>3. </a:t>
            </a:r>
            <a:r>
              <a:rPr lang="pt-BR" sz="2400" b="1" i="1" dirty="0">
                <a:solidFill>
                  <a:srgbClr val="002060"/>
                </a:solidFill>
                <a:latin typeface="PalatinoLTStd-BoldItalic"/>
              </a:rPr>
              <a:t>Influenciadores</a:t>
            </a:r>
            <a:r>
              <a:rPr lang="pt-BR" sz="2400" b="0" i="0" u="none" strike="noStrike" baseline="0" dirty="0">
                <a:latin typeface="PalatinoLTStd-Roman"/>
              </a:rPr>
              <a:t>. Pessoas que influenciam a decisão de compra, muitas vezes ajudando a definir especificações e fornecendo informações sobre outras alternativas disponíveis. Nesse sentido, a equipe técnica é uma fonte particularmente importante.</a:t>
            </a:r>
          </a:p>
          <a:p>
            <a:pPr algn="just"/>
            <a:endParaRPr lang="pt-BR" sz="2400" b="0" i="0" u="none" strike="noStrike" baseline="0" dirty="0">
              <a:latin typeface="PalatinoLTStd-Roman"/>
            </a:endParaRPr>
          </a:p>
          <a:p>
            <a:pPr algn="just"/>
            <a:r>
              <a:rPr lang="pt-BR" sz="2400" b="1" i="0" u="none" strike="noStrike" baseline="0" dirty="0">
                <a:latin typeface="PalatinoLTStd-Bold"/>
              </a:rPr>
              <a:t>4. </a:t>
            </a:r>
            <a:r>
              <a:rPr lang="pt-BR" sz="2400" b="1" i="1" dirty="0">
                <a:solidFill>
                  <a:srgbClr val="002060"/>
                </a:solidFill>
                <a:latin typeface="PalatinoLTStd-BoldItalic"/>
              </a:rPr>
              <a:t>Decisores</a:t>
            </a:r>
            <a:r>
              <a:rPr lang="pt-BR" sz="2400" b="0" i="0" u="none" strike="noStrike" baseline="0" dirty="0">
                <a:latin typeface="PalatinoLTStd-Roman"/>
              </a:rPr>
              <a:t>. Pessoas que decidem as exigências que devem ser atendidas pelo bem ou serviço.</a:t>
            </a:r>
          </a:p>
          <a:p>
            <a:pPr algn="just"/>
            <a:endParaRPr lang="pt-BR" sz="2400" b="0" i="0" u="none" strike="noStrike" baseline="0" dirty="0">
              <a:latin typeface="PalatinoLTStd-Roman"/>
            </a:endParaRPr>
          </a:p>
          <a:p>
            <a:pPr algn="just"/>
            <a:r>
              <a:rPr lang="pt-BR" sz="2400" b="1" i="0" u="none" strike="noStrike" baseline="0" dirty="0">
                <a:latin typeface="PalatinoLTStd-Bold"/>
              </a:rPr>
              <a:t>5. </a:t>
            </a:r>
            <a:r>
              <a:rPr lang="pt-BR" sz="2400" b="1" i="1" dirty="0">
                <a:solidFill>
                  <a:srgbClr val="002060"/>
                </a:solidFill>
                <a:latin typeface="PalatinoLTStd-BoldItalic"/>
              </a:rPr>
              <a:t>Aprovadores</a:t>
            </a:r>
            <a:r>
              <a:rPr lang="pt-BR" sz="2400" b="0" i="0" u="none" strike="noStrike" baseline="0" dirty="0">
                <a:latin typeface="PalatinoLTStd-Roman"/>
              </a:rPr>
              <a:t>. Pessoas responsáveis pela autorização das ações propostas por decisores ou compradores.</a:t>
            </a:r>
          </a:p>
        </p:txBody>
      </p:sp>
    </p:spTree>
    <p:extLst>
      <p:ext uri="{BB962C8B-B14F-4D97-AF65-F5344CB8AC3E}">
        <p14:creationId xmlns:p14="http://schemas.microsoft.com/office/powerpoint/2010/main" val="1050406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1B17DF17-02E2-4888-8246-BEE8136D195C}"/>
              </a:ext>
            </a:extLst>
          </p:cNvPr>
          <p:cNvSpPr txBox="1"/>
          <p:nvPr/>
        </p:nvSpPr>
        <p:spPr>
          <a:xfrm>
            <a:off x="132494" y="46329"/>
            <a:ext cx="9388023"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b="1" dirty="0">
                <a:solidFill>
                  <a:schemeClr val="accent1">
                    <a:lumMod val="50000"/>
                  </a:schemeClr>
                </a:solidFill>
                <a:latin typeface="Corbel" panose="020B0503020204020204" pitchFamily="34" charset="0"/>
              </a:rPr>
              <a:t>Participantes do processo de compra</a:t>
            </a:r>
            <a:r>
              <a:rPr lang="pt-BR" sz="3200" dirty="0">
                <a:solidFill>
                  <a:schemeClr val="accent2"/>
                </a:solidFill>
                <a:latin typeface="Corbel" panose="020B0503020204020204" pitchFamily="34" charset="0"/>
              </a:rPr>
              <a:t>]</a:t>
            </a:r>
          </a:p>
        </p:txBody>
      </p:sp>
      <p:sp>
        <p:nvSpPr>
          <p:cNvPr id="5" name="CaixaDeTexto 4">
            <a:extLst>
              <a:ext uri="{FF2B5EF4-FFF2-40B4-BE49-F238E27FC236}">
                <a16:creationId xmlns:a16="http://schemas.microsoft.com/office/drawing/2014/main" id="{CCB87262-6CD2-8C3A-2617-0D2A99EB6751}"/>
              </a:ext>
            </a:extLst>
          </p:cNvPr>
          <p:cNvSpPr txBox="1"/>
          <p:nvPr/>
        </p:nvSpPr>
        <p:spPr>
          <a:xfrm>
            <a:off x="152279" y="970317"/>
            <a:ext cx="11887442" cy="3785652"/>
          </a:xfrm>
          <a:prstGeom prst="rect">
            <a:avLst/>
          </a:prstGeom>
          <a:noFill/>
        </p:spPr>
        <p:txBody>
          <a:bodyPr wrap="square">
            <a:spAutoFit/>
          </a:bodyPr>
          <a:lstStyle/>
          <a:p>
            <a:pPr algn="just"/>
            <a:r>
              <a:rPr lang="pt-BR" sz="2400" b="1" i="0" u="none" strike="noStrike" baseline="0" dirty="0">
                <a:latin typeface="PalatinoLTStd-Bold"/>
              </a:rPr>
              <a:t>6. </a:t>
            </a:r>
            <a:r>
              <a:rPr lang="pt-BR" sz="2400" b="1" i="1" dirty="0">
                <a:solidFill>
                  <a:srgbClr val="002060"/>
                </a:solidFill>
                <a:latin typeface="PalatinoLTStd-BoldItalic"/>
              </a:rPr>
              <a:t>Compradores</a:t>
            </a:r>
            <a:r>
              <a:rPr lang="pt-BR" sz="2400" b="0" i="0" u="none" strike="noStrike" baseline="0" dirty="0">
                <a:latin typeface="PalatinoLTStd-Roman"/>
              </a:rPr>
              <a:t>. Pessoas com autoridade formal para selecionar o fornecedor e estabelecer os termos da compra. Os compradores podem ajudar na formulação das especificações do produto, mas sua maior responsabilidade está na seleção dos fornecedores e nas negociações. Em aquisições mais complexas, membros da alta gerência podem estar entre os compradores.</a:t>
            </a:r>
          </a:p>
          <a:p>
            <a:pPr algn="just"/>
            <a:endParaRPr lang="pt-BR" sz="2400" b="0" i="0" u="none" strike="noStrike" baseline="0" dirty="0">
              <a:latin typeface="PalatinoLTStd-Roman"/>
            </a:endParaRPr>
          </a:p>
          <a:p>
            <a:pPr algn="just"/>
            <a:r>
              <a:rPr lang="pt-BR" sz="2400" b="1" i="0" u="none" strike="noStrike" baseline="0" dirty="0">
                <a:latin typeface="PalatinoLTStd-Bold"/>
              </a:rPr>
              <a:t>7. </a:t>
            </a:r>
            <a:r>
              <a:rPr lang="pt-BR" sz="2400" b="1" i="1" dirty="0">
                <a:solidFill>
                  <a:srgbClr val="002060"/>
                </a:solidFill>
                <a:latin typeface="PalatinoLTStd-BoldItalic"/>
              </a:rPr>
              <a:t>Filtros internos</a:t>
            </a:r>
            <a:r>
              <a:rPr lang="pt-BR" sz="2400" b="0" i="0" u="none" strike="noStrike" baseline="0" dirty="0">
                <a:latin typeface="PalatinoLTStd-Roman"/>
              </a:rPr>
              <a:t>. Pessoas com o poder de evitar que vendedores ou informações cheguem até os membros do centro de compras. Por exemplo, compradores, recepcionistas e telefonistas podem impedir que vendedores entrem em contato com usuários ou decisores.</a:t>
            </a:r>
            <a:endParaRPr lang="pt-BR" sz="2400" dirty="0"/>
          </a:p>
        </p:txBody>
      </p:sp>
    </p:spTree>
    <p:extLst>
      <p:ext uri="{BB962C8B-B14F-4D97-AF65-F5344CB8AC3E}">
        <p14:creationId xmlns:p14="http://schemas.microsoft.com/office/powerpoint/2010/main" val="549654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a:extLst>
              <a:ext uri="{FF2B5EF4-FFF2-40B4-BE49-F238E27FC236}">
                <a16:creationId xmlns:a16="http://schemas.microsoft.com/office/drawing/2014/main" id="{ECB67C91-0477-4936-9547-32096CBD4BFE}"/>
              </a:ext>
            </a:extLst>
          </p:cNvPr>
          <p:cNvSpPr txBox="1"/>
          <p:nvPr/>
        </p:nvSpPr>
        <p:spPr>
          <a:xfrm>
            <a:off x="132495" y="46329"/>
            <a:ext cx="8646566" cy="584775"/>
          </a:xfrm>
          <a:prstGeom prst="rect">
            <a:avLst/>
          </a:prstGeom>
          <a:noFill/>
        </p:spPr>
        <p:txBody>
          <a:bodyPr wrap="square" rtlCol="0">
            <a:spAutoFit/>
          </a:bodyPr>
          <a:lstStyle/>
          <a:p>
            <a:r>
              <a:rPr lang="pt-BR" sz="3200" dirty="0">
                <a:solidFill>
                  <a:schemeClr val="accent2"/>
                </a:solidFill>
                <a:latin typeface="Corbel" panose="020B0503020204020204" pitchFamily="34" charset="0"/>
              </a:rPr>
              <a:t>[</a:t>
            </a:r>
            <a:r>
              <a:rPr lang="pt-BR" sz="3200" dirty="0">
                <a:solidFill>
                  <a:schemeClr val="accent1">
                    <a:lumMod val="50000"/>
                  </a:schemeClr>
                </a:solidFill>
                <a:latin typeface="Corbel" panose="020B0503020204020204" pitchFamily="34" charset="0"/>
              </a:rPr>
              <a:t> </a:t>
            </a:r>
            <a:r>
              <a:rPr lang="pt-BR" sz="3200" b="1" dirty="0">
                <a:solidFill>
                  <a:schemeClr val="accent1">
                    <a:lumMod val="50000"/>
                  </a:schemeClr>
                </a:solidFill>
                <a:latin typeface="Corbel" panose="020B0503020204020204" pitchFamily="34" charset="0"/>
              </a:rPr>
              <a:t>CESNGRARIO – BB – Escriturário - 2021</a:t>
            </a:r>
            <a:r>
              <a:rPr lang="pt-BR" sz="3200" dirty="0">
                <a:solidFill>
                  <a:schemeClr val="accent2"/>
                </a:solidFill>
                <a:latin typeface="Corbel" panose="020B0503020204020204" pitchFamily="34" charset="0"/>
              </a:rPr>
              <a:t>]</a:t>
            </a:r>
          </a:p>
        </p:txBody>
      </p:sp>
      <p:sp>
        <p:nvSpPr>
          <p:cNvPr id="7" name="CaixaDeTexto 6">
            <a:extLst>
              <a:ext uri="{FF2B5EF4-FFF2-40B4-BE49-F238E27FC236}">
                <a16:creationId xmlns:a16="http://schemas.microsoft.com/office/drawing/2014/main" id="{624D0836-49C4-4819-84CF-07917EF40883}"/>
              </a:ext>
            </a:extLst>
          </p:cNvPr>
          <p:cNvSpPr txBox="1"/>
          <p:nvPr/>
        </p:nvSpPr>
        <p:spPr>
          <a:xfrm>
            <a:off x="132495" y="843677"/>
            <a:ext cx="11784202" cy="5416868"/>
          </a:xfrm>
          <a:prstGeom prst="rect">
            <a:avLst/>
          </a:prstGeom>
          <a:noFill/>
        </p:spPr>
        <p:txBody>
          <a:bodyPr wrap="square">
            <a:spAutoFit/>
          </a:bodyPr>
          <a:lstStyle/>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MX abre o aplicativo de seu banco em seu smartphone e tem a grata surpresa de constatar que a família chegou ao final do mês com algum dinheiro sobrando na conta conjunta que ela tem com seu marido, JV. Como eles não têm dívidas e não estão precisando realizar nenhuma compra, ela pensa em depositar o dinheiro na caderneta de poupança. Sabendo que seu marido estaria em intervalo de almoço, telefona para ele e pede: “vá à agência e solicite a aplicação do saldo de nossa conta na poupança”. JV foi à agência bancária e procurou seu gerente, manifestando o desejo de investir na poupança e ele lhe propôs: “Que tal aplicar em CDBs? Renderá mais e é tão seguro quanto a poupança.” JV seguiu a sugestão do gerente e aplicou o dinheiro em CDBs. Chegando a casa, ele encontrou sua cunhada e seu sobrinho conversando com MX e lhes contou a respeito da aplicação. A cunhada disse que também aplicava em CDBs. O sobrinho, contudo, discordou da escolha e defendeu aplicações mais arrojadas. Considerando os papéis de compra do consumidor, nesse caso, quem exerceu o papel decisor foi</a:t>
            </a:r>
          </a:p>
          <a:p>
            <a:pPr algn="just">
              <a:spcBef>
                <a:spcPts val="600"/>
              </a:spcBef>
              <a:spcAft>
                <a:spcPts val="600"/>
              </a:spcAft>
              <a:tabLst>
                <a:tab pos="323850" algn="l"/>
              </a:tabLst>
            </a:pPr>
            <a:r>
              <a:rPr lang="pt-BR" sz="2400" dirty="0">
                <a:effectLst/>
                <a:latin typeface="Corbel" panose="020B0503020204020204" pitchFamily="34" charset="0"/>
                <a:ea typeface="Corbel" panose="020B0503020204020204" pitchFamily="34" charset="0"/>
                <a:cs typeface="Times New Roman" panose="02020603050405020304" pitchFamily="18" charset="0"/>
              </a:rPr>
              <a:t>a) MX; 	</a:t>
            </a:r>
            <a:r>
              <a:rPr lang="pt-BR" sz="2400" dirty="0">
                <a:latin typeface="Corbel" panose="020B0503020204020204" pitchFamily="34" charset="0"/>
                <a:ea typeface="Corbel" panose="020B0503020204020204" pitchFamily="34" charset="0"/>
                <a:cs typeface="Times New Roman" panose="02020603050405020304" pitchFamily="18" charset="0"/>
              </a:rPr>
              <a:t>b) </a:t>
            </a:r>
            <a:r>
              <a:rPr lang="pt-BR" sz="2400" dirty="0">
                <a:effectLst/>
                <a:latin typeface="Corbel" panose="020B0503020204020204" pitchFamily="34" charset="0"/>
                <a:ea typeface="Corbel" panose="020B0503020204020204" pitchFamily="34" charset="0"/>
                <a:cs typeface="Times New Roman" panose="02020603050405020304" pitchFamily="18" charset="0"/>
              </a:rPr>
              <a:t>JV; 	</a:t>
            </a:r>
            <a:r>
              <a:rPr lang="pt-BR" sz="2400" dirty="0">
                <a:latin typeface="Corbel" panose="020B0503020204020204" pitchFamily="34" charset="0"/>
                <a:ea typeface="Corbel" panose="020B0503020204020204" pitchFamily="34" charset="0"/>
                <a:cs typeface="Times New Roman" panose="02020603050405020304" pitchFamily="18" charset="0"/>
              </a:rPr>
              <a:t>c) </a:t>
            </a:r>
            <a:r>
              <a:rPr lang="pt-BR" sz="2400" dirty="0">
                <a:effectLst/>
                <a:latin typeface="Corbel" panose="020B0503020204020204" pitchFamily="34" charset="0"/>
                <a:ea typeface="Corbel" panose="020B0503020204020204" pitchFamily="34" charset="0"/>
                <a:cs typeface="Times New Roman" panose="02020603050405020304" pitchFamily="18" charset="0"/>
              </a:rPr>
              <a:t>o gerente;	</a:t>
            </a:r>
            <a:r>
              <a:rPr lang="pt-BR" sz="2400" dirty="0">
                <a:latin typeface="Corbel" panose="020B0503020204020204" pitchFamily="34" charset="0"/>
                <a:ea typeface="Corbel" panose="020B0503020204020204" pitchFamily="34" charset="0"/>
                <a:cs typeface="Times New Roman" panose="02020603050405020304" pitchFamily="18" charset="0"/>
              </a:rPr>
              <a:t>d) </a:t>
            </a:r>
            <a:r>
              <a:rPr lang="pt-BR" sz="2400" dirty="0">
                <a:effectLst/>
                <a:latin typeface="Corbel" panose="020B0503020204020204" pitchFamily="34" charset="0"/>
                <a:ea typeface="Corbel" panose="020B0503020204020204" pitchFamily="34" charset="0"/>
                <a:cs typeface="Times New Roman" panose="02020603050405020304" pitchFamily="18" charset="0"/>
              </a:rPr>
              <a:t>o sobrinho	</a:t>
            </a:r>
            <a:r>
              <a:rPr lang="pt-BR" sz="2400" dirty="0">
                <a:latin typeface="Corbel" panose="020B0503020204020204" pitchFamily="34" charset="0"/>
                <a:ea typeface="Corbel" panose="020B0503020204020204" pitchFamily="34" charset="0"/>
                <a:cs typeface="Times New Roman" panose="02020603050405020304" pitchFamily="18" charset="0"/>
              </a:rPr>
              <a:t>e) </a:t>
            </a:r>
            <a:r>
              <a:rPr lang="pt-BR" sz="2400" dirty="0">
                <a:effectLst/>
                <a:latin typeface="Corbel" panose="020B0503020204020204" pitchFamily="34" charset="0"/>
                <a:ea typeface="Corbel" panose="020B0503020204020204" pitchFamily="34" charset="0"/>
                <a:cs typeface="Times New Roman" panose="02020603050405020304" pitchFamily="18" charset="0"/>
              </a:rPr>
              <a:t>a cunhada</a:t>
            </a:r>
          </a:p>
        </p:txBody>
      </p:sp>
      <p:sp>
        <p:nvSpPr>
          <p:cNvPr id="4" name="CaixaDeTexto 3">
            <a:extLst>
              <a:ext uri="{FF2B5EF4-FFF2-40B4-BE49-F238E27FC236}">
                <a16:creationId xmlns:a16="http://schemas.microsoft.com/office/drawing/2014/main" id="{70F95D07-57E7-4E80-8163-CF76C5AA382A}"/>
              </a:ext>
            </a:extLst>
          </p:cNvPr>
          <p:cNvSpPr txBox="1"/>
          <p:nvPr/>
        </p:nvSpPr>
        <p:spPr>
          <a:xfrm>
            <a:off x="9482972" y="6014323"/>
            <a:ext cx="3429000" cy="646331"/>
          </a:xfrm>
          <a:prstGeom prst="rect">
            <a:avLst/>
          </a:prstGeom>
          <a:noFill/>
        </p:spPr>
        <p:txBody>
          <a:bodyPr wrap="square" rtlCol="0">
            <a:spAutoFit/>
          </a:bodyPr>
          <a:lstStyle/>
          <a:p>
            <a:r>
              <a:rPr lang="pt-BR" sz="3600" b="1" dirty="0" err="1">
                <a:solidFill>
                  <a:srgbClr val="002060"/>
                </a:solidFill>
              </a:rPr>
              <a:t>Gab</a:t>
            </a:r>
            <a:r>
              <a:rPr lang="pt-BR" sz="3600" b="1" dirty="0">
                <a:solidFill>
                  <a:srgbClr val="002060"/>
                </a:solidFill>
              </a:rPr>
              <a:t>: B</a:t>
            </a:r>
          </a:p>
        </p:txBody>
      </p:sp>
    </p:spTree>
    <p:extLst>
      <p:ext uri="{BB962C8B-B14F-4D97-AF65-F5344CB8AC3E}">
        <p14:creationId xmlns:p14="http://schemas.microsoft.com/office/powerpoint/2010/main" val="241543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4494</TotalTime>
  <Words>2093</Words>
  <Application>Microsoft Office PowerPoint</Application>
  <PresentationFormat>Widescreen</PresentationFormat>
  <Paragraphs>151</Paragraphs>
  <Slides>20</Slides>
  <Notes>18</Notes>
  <HiddenSlides>0</HiddenSlides>
  <MMClips>0</MMClips>
  <ScaleCrop>false</ScaleCrop>
  <HeadingPairs>
    <vt:vector size="6" baseType="variant">
      <vt:variant>
        <vt:lpstr>Fontes usadas</vt:lpstr>
      </vt:variant>
      <vt:variant>
        <vt:i4>10</vt:i4>
      </vt:variant>
      <vt:variant>
        <vt:lpstr>Tema</vt:lpstr>
      </vt:variant>
      <vt:variant>
        <vt:i4>1</vt:i4>
      </vt:variant>
      <vt:variant>
        <vt:lpstr>Títulos de slides</vt:lpstr>
      </vt:variant>
      <vt:variant>
        <vt:i4>20</vt:i4>
      </vt:variant>
    </vt:vector>
  </HeadingPairs>
  <TitlesOfParts>
    <vt:vector size="31" baseType="lpstr">
      <vt:lpstr>Arial</vt:lpstr>
      <vt:lpstr>Calibri</vt:lpstr>
      <vt:lpstr>Calibri Light</vt:lpstr>
      <vt:lpstr>Comic Sans MS</vt:lpstr>
      <vt:lpstr>Corbel</vt:lpstr>
      <vt:lpstr>PalatinoLTStd-Bold</vt:lpstr>
      <vt:lpstr>PalatinoLTStd-BoldItalic</vt:lpstr>
      <vt:lpstr>PalatinoLTStd-Roman</vt:lpstr>
      <vt:lpstr>Poppins</vt:lpstr>
      <vt:lpstr>Poppins ExtraBold</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Spatium</dc:creator>
  <cp:lastModifiedBy>Marcelo Soares</cp:lastModifiedBy>
  <cp:revision>248</cp:revision>
  <cp:lastPrinted>2023-01-03T01:56:39Z</cp:lastPrinted>
  <dcterms:created xsi:type="dcterms:W3CDTF">2022-07-22T15:27:34Z</dcterms:created>
  <dcterms:modified xsi:type="dcterms:W3CDTF">2023-01-15T03:09:40Z</dcterms:modified>
</cp:coreProperties>
</file>