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936" r:id="rId2"/>
    <p:sldId id="1103" r:id="rId3"/>
    <p:sldId id="1104" r:id="rId4"/>
    <p:sldId id="998" r:id="rId5"/>
    <p:sldId id="999" r:id="rId6"/>
    <p:sldId id="1000" r:id="rId7"/>
    <p:sldId id="847" r:id="rId8"/>
    <p:sldId id="1001" r:id="rId9"/>
    <p:sldId id="1018" r:id="rId10"/>
    <p:sldId id="1116" r:id="rId11"/>
    <p:sldId id="1019" r:id="rId12"/>
    <p:sldId id="1020" r:id="rId13"/>
    <p:sldId id="1021" r:id="rId14"/>
    <p:sldId id="1022" r:id="rId15"/>
    <p:sldId id="1023" r:id="rId16"/>
    <p:sldId id="1024" r:id="rId17"/>
    <p:sldId id="1025" r:id="rId18"/>
    <p:sldId id="1026" r:id="rId19"/>
    <p:sldId id="1027" r:id="rId20"/>
    <p:sldId id="1028" r:id="rId21"/>
    <p:sldId id="499" r:id="rId22"/>
    <p:sldId id="1029" r:id="rId23"/>
    <p:sldId id="1030" r:id="rId24"/>
    <p:sldId id="1031" r:id="rId25"/>
    <p:sldId id="1032" r:id="rId26"/>
    <p:sldId id="1033" r:id="rId27"/>
    <p:sldId id="1034" r:id="rId28"/>
    <p:sldId id="1017" r:id="rId29"/>
    <p:sldId id="1035" r:id="rId30"/>
    <p:sldId id="1036" r:id="rId31"/>
    <p:sldId id="1037" r:id="rId32"/>
    <p:sldId id="1038" r:id="rId33"/>
    <p:sldId id="1039" r:id="rId34"/>
    <p:sldId id="1040" r:id="rId35"/>
    <p:sldId id="1041" r:id="rId36"/>
    <p:sldId id="1106" r:id="rId37"/>
    <p:sldId id="1051" r:id="rId38"/>
    <p:sldId id="1050" r:id="rId39"/>
    <p:sldId id="1052" r:id="rId40"/>
    <p:sldId id="1053" r:id="rId41"/>
    <p:sldId id="1054" r:id="rId42"/>
    <p:sldId id="1046" r:id="rId43"/>
    <p:sldId id="1055" r:id="rId44"/>
    <p:sldId id="1056" r:id="rId45"/>
    <p:sldId id="1105" r:id="rId46"/>
    <p:sldId id="1057" r:id="rId47"/>
    <p:sldId id="1058" r:id="rId48"/>
    <p:sldId id="1059" r:id="rId49"/>
    <p:sldId id="1060" r:id="rId50"/>
    <p:sldId id="1061" r:id="rId51"/>
    <p:sldId id="1062" r:id="rId52"/>
    <p:sldId id="1063" r:id="rId53"/>
    <p:sldId id="1064" r:id="rId54"/>
    <p:sldId id="1115" r:id="rId55"/>
    <p:sldId id="1065" r:id="rId56"/>
    <p:sldId id="1066" r:id="rId57"/>
    <p:sldId id="1107" r:id="rId58"/>
    <p:sldId id="1108" r:id="rId59"/>
    <p:sldId id="1109" r:id="rId60"/>
    <p:sldId id="1110" r:id="rId61"/>
    <p:sldId id="1111" r:id="rId62"/>
    <p:sldId id="1042" r:id="rId63"/>
    <p:sldId id="1043" r:id="rId64"/>
    <p:sldId id="1044" r:id="rId65"/>
    <p:sldId id="1112" r:id="rId66"/>
    <p:sldId id="1047" r:id="rId67"/>
    <p:sldId id="1048" r:id="rId68"/>
    <p:sldId id="1049" r:id="rId69"/>
    <p:sldId id="1113" r:id="rId70"/>
    <p:sldId id="1045" r:id="rId71"/>
    <p:sldId id="1114" r:id="rId72"/>
    <p:sldId id="333" r:id="rId7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003250"/>
    <a:srgbClr val="FF7A00"/>
    <a:srgbClr val="00FFDF"/>
    <a:srgbClr val="778472"/>
    <a:srgbClr val="00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65075" autoAdjust="0"/>
  </p:normalViewPr>
  <p:slideViewPr>
    <p:cSldViewPr snapToGrid="0" showGuides="1">
      <p:cViewPr varScale="1">
        <p:scale>
          <a:sx n="52" d="100"/>
          <a:sy n="52" d="100"/>
        </p:scale>
        <p:origin x="2035" y="53"/>
      </p:cViewPr>
      <p:guideLst>
        <p:guide orient="horz" pos="27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04C1-B18A-41B1-B2D9-AFADE775D114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A026-9871-485B-B8AB-A14E1528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13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3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1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45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3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67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69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89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0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542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542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04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A026-9871-485B-B8AB-A14E1528DF9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17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725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Breve revisão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dirty="0"/>
              <a:t>Conceito de valor – Soma de benefícios em comparação à soma de custos.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Em uma troca, vamos optar sempre por aquilo que possui maior valor percebido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Comprar é uma troca. Então, eu sou vou comprar algo que possua um valor maior que o meu dinheiro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As ações de MKT buscam aumentar o valor dos bens e serviços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Os clientes vão comparar o valor entregue pela oferta da empresa com o valor entregue pelos concorrentes.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09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595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989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69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50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662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6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Breve revisão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dirty="0"/>
              <a:t>Conceito de valor – Soma de benefícios em comparação à soma de custos.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Em uma troca, vamos optar sempre por aquilo que possui maior valor percebido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Comprar é uma troca. Então, eu sou vou comprar algo que possua um valor maior que o meu dinheiro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As ações de MKT buscam aumentar o valor dos bens e serviços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Os clientes vão comparar o valor entregue pela oferta da empresa com o valor entregue pelos concorrentes.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8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3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38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79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5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337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00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670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A026-9871-485B-B8AB-A14E1528DF9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144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38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6500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18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650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348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00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81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863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739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Breve revisão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dirty="0"/>
              <a:t>Conceito de valor – Soma de benefícios em comparação à soma de custos.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Em uma troca, vamos optar sempre por aquilo que possui maior valor percebido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Comprar é uma troca. Então, eu sou vou comprar algo que possua um valor maior que o meu dinheiro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As ações de MKT buscam aumentar o valor dos bens e serviços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Os clientes vão comparar o valor entregue pela oferta da empresa com o valor entregue pelos concorrentes.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8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49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43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Vendas – Dá muito trabalho para vendedor. Pedi muitas roupas. Test Drive.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4956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Risadas enlatadas de Comédias</a:t>
            </a:r>
          </a:p>
          <a:p>
            <a:pPr marL="171450" indent="-171450">
              <a:buFontTx/>
              <a:buChar char="-"/>
            </a:pPr>
            <a:r>
              <a:rPr lang="pt-BR" dirty="0"/>
              <a:t>Experimento: Ao ouvir o som, todos levantam em uma sala de espera</a:t>
            </a:r>
          </a:p>
          <a:p>
            <a:pPr marL="171450" indent="-171450">
              <a:buFontTx/>
              <a:buChar char="-"/>
            </a:pPr>
            <a:r>
              <a:rPr lang="pt-BR" dirty="0"/>
              <a:t>Conformidade 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16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-&gt; Pessoas dão, em média, 3 a 5 segundos de atenção </a:t>
            </a:r>
          </a:p>
          <a:p>
            <a:pPr marL="0" indent="0">
              <a:buFontTx/>
              <a:buNone/>
            </a:pPr>
            <a:r>
              <a:rPr lang="pt-BR" dirty="0"/>
              <a:t>-&gt; O usuário tem o poder de decisão sobre o que assistir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016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9663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Risadas enlatadas de Comédias</a:t>
            </a:r>
          </a:p>
          <a:p>
            <a:pPr marL="171450" indent="-171450">
              <a:buFontTx/>
              <a:buChar char="-"/>
            </a:pPr>
            <a:r>
              <a:rPr lang="pt-BR" dirty="0"/>
              <a:t>Experimento: Ao ouvir o som, todos levantam em uma sala de espera</a:t>
            </a:r>
          </a:p>
          <a:p>
            <a:pPr marL="171450" indent="-171450">
              <a:buFontTx/>
              <a:buChar char="-"/>
            </a:pPr>
            <a:r>
              <a:rPr lang="pt-BR" dirty="0"/>
              <a:t>Conformidade 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538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Risadas enlatadas de Comédias</a:t>
            </a:r>
          </a:p>
          <a:p>
            <a:pPr marL="171450" indent="-171450">
              <a:buFontTx/>
              <a:buChar char="-"/>
            </a:pPr>
            <a:r>
              <a:rPr lang="pt-BR" dirty="0"/>
              <a:t>Experimento: Ao ouvir o som, todos levantam em uma sala de espera</a:t>
            </a:r>
          </a:p>
          <a:p>
            <a:pPr marL="171450" indent="-171450">
              <a:buFontTx/>
              <a:buChar char="-"/>
            </a:pPr>
            <a:r>
              <a:rPr lang="pt-BR" dirty="0"/>
              <a:t>Conformidade 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7481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Risadas enlatadas de Comédias</a:t>
            </a:r>
          </a:p>
          <a:p>
            <a:pPr marL="171450" indent="-171450">
              <a:buFontTx/>
              <a:buChar char="-"/>
            </a:pPr>
            <a:r>
              <a:rPr lang="pt-BR" dirty="0"/>
              <a:t>Experimento: Ao ouvir o som, todos levantam em uma sala de espera</a:t>
            </a:r>
          </a:p>
          <a:p>
            <a:pPr marL="171450" indent="-171450">
              <a:buFontTx/>
              <a:buChar char="-"/>
            </a:pPr>
            <a:r>
              <a:rPr lang="pt-BR" dirty="0"/>
              <a:t>Conformidade 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525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0583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60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343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A026-9871-485B-B8AB-A14E1528DF99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3805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38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65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355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-&gt; Pessoas dão, em média, 3 a 5 segundos de atenção </a:t>
            </a:r>
          </a:p>
          <a:p>
            <a:pPr marL="0" indent="0">
              <a:buFontTx/>
              <a:buNone/>
            </a:pPr>
            <a:r>
              <a:rPr lang="pt-BR" dirty="0"/>
              <a:t>-&gt; O usuário tem o poder de decisão sobre o que assistir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016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355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198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346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Em uma troca, sempre vamos escolher aquilo que tem maior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732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816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5796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7175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3788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51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0326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Breve revisão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dirty="0"/>
              <a:t>Conceito de valor – Soma de benefícios em comparação à soma de custos.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Em uma troca, vamos optar sempre por aquilo que possui maior valor percebido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Comprar é uma troca. Então, eu sou vou comprar algo que possua um valor maior que o meu dinheiro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As ações de MKT buscam aumentar o valor dos bens e serviços</a:t>
            </a:r>
          </a:p>
          <a:p>
            <a:pPr marL="228600" indent="-228600">
              <a:buFontTx/>
              <a:buAutoNum type="arabicParenR"/>
            </a:pPr>
            <a:r>
              <a:rPr lang="pt-BR" dirty="0"/>
              <a:t>Os clientes vão comparar o valor entregue pela oferta da empresa com o valor entregue pelos concorrentes.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88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7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15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CF7-6FB9-45FF-982B-EB00E027848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9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B564E-2F7A-BACE-6B8F-DEF99A37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0D5418-AE9A-1EAD-13B5-38CD45D36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705B1E-693B-4536-130D-B4C94E20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32F16-F1A4-CD0F-D567-2B0690F8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30D4A7-8B78-1CCF-4468-AFA156FE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4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1A70E-0C82-BF1A-31F9-1996C9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3F1F54-1085-CAEC-5786-AC509B7A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B7606A-53B2-FA9C-6532-2AE52C88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F3FAFC-6B95-250D-5206-6CCDCBDA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1C9FDC-092F-5AF3-AEAC-02778B6A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6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788034-005A-E6DA-2D57-3B243285B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E458FC-183B-EB0A-E57B-882F3002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3E2DE0-0936-FF6D-50F9-A340894F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C4627-AF2D-C967-4527-14D6F14B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B7D4E-04AB-688D-FAE0-726730D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0E5CE90-48B3-4F44-9A54-2519147D79A6}"/>
              </a:ext>
            </a:extLst>
          </p:cNvPr>
          <p:cNvCxnSpPr>
            <a:cxnSpLocks/>
          </p:cNvCxnSpPr>
          <p:nvPr userDrawn="1"/>
        </p:nvCxnSpPr>
        <p:spPr>
          <a:xfrm>
            <a:off x="226730" y="646982"/>
            <a:ext cx="117726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m 2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DAF3597-E200-499B-A9C5-0E7A144CB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05" y="40156"/>
            <a:ext cx="1897215" cy="4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A2A85-E809-0A16-A827-F5D95BDB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6AE09-FEB6-6CCB-1432-982D30ED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6E1C31-86F8-3105-1AF0-571D164B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8E845-20F8-12E1-CA40-503ABEDF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6518E8-4E99-9F40-B2F8-84D93FAB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64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0EEE5-4CF0-232C-C525-105A6818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3BFB26-A8E4-9F02-D8F1-A6CE47C8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C1730-CD42-5832-F82D-62D03748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67F20E-82FD-B2E4-E3CB-BDADA753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574D48-6F87-D972-ADAC-3947FD93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4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F89B3-7544-7E4C-AA2B-E1B9EEE7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F7C28-F1D5-053A-EF8C-BDEFC2C67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0FBE90-9CB3-AB93-9E86-F4C2834F5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8E03D5-E0CC-1563-0FFD-CE67B780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D272B2-7D44-73BD-F698-910A17E2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879A8C-78D0-EA63-A2F2-8AEDAC53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08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90A8-4D66-68E0-5B45-C8549937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EF1D97-DA6E-1DD9-45C0-54D0FB50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E0A111-248B-611D-6811-DD95ECAED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F84629-4768-D92C-4702-FA8F309FD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C50416-6E3D-85B4-F135-4956417D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09CB52-AF8E-BBDD-D4F8-4ECC9774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C2D6BD-1BEA-C071-FA22-03B68F57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339BB1-5058-1B05-F289-1C6B3A66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453E2-7B50-4379-BC6A-5EC507A3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93AC7D-A319-8015-CBC5-C3A05F8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A928E-2B1B-70EB-0335-AA0DB9E7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809DA-06C4-95F1-B5D7-BDFFB20B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60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5C03B1-365F-9129-792E-74C65A56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76503A-F662-1ADD-9FF7-BD9013E3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ED9348-9367-8781-6129-465DFCFD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4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D3B0C-C019-F03E-7E9A-4CDDA613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8B23-EC27-6769-D1F8-D6C55367A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218AFC-F7DF-9EA2-9D20-F5EE7B413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950C0A-825C-A811-EC18-4DA115B6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B8FD5B-EFB0-D43E-F640-E7842958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964447-6A9E-18EF-4D49-FE194389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7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55955-B841-D2B7-A325-58D2F5E0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0C1B3B-286B-43BF-CC6D-61F92AF4E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4FE06F-12A7-BCB3-4C31-2BE7393F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DEDFA6-4D45-4CD0-B7E4-2642523D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85AA1B-9617-B5B8-1611-B3D70DF6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EA553-8567-ED19-E7AC-24B5E5DC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6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BF0C98-AD9E-85C3-8FB6-B74F63C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741D28-C49B-F365-460C-5D5ACBC39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C9F42D-508C-DC35-0A4B-A22878288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8C71-DBBB-4DAE-8874-286C2B47882B}" type="datetimeFigureOut">
              <a:rPr lang="pt-BR" smtClean="0"/>
              <a:t>14/01/2023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38DFC-482D-53AD-440A-0EC87C322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7BFDE-7C23-1F2E-238C-6B3999CD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0696-2F16-48F4-B0A8-110C07ED75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82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TÓPICOS DO EDITAL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465AF7A-A565-F27D-BD88-49128E44F3C9}"/>
              </a:ext>
            </a:extLst>
          </p:cNvPr>
          <p:cNvGrpSpPr/>
          <p:nvPr/>
        </p:nvGrpSpPr>
        <p:grpSpPr>
          <a:xfrm>
            <a:off x="247924" y="945772"/>
            <a:ext cx="11664676" cy="947388"/>
            <a:chOff x="209550" y="918965"/>
            <a:chExt cx="11018529" cy="13595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8CD407F-BAC2-C308-4BB4-D07E6916A9D7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9C58BAC-937E-D841-8EBE-811D9F1AF995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B8EEC8F-10D0-BD03-C202-138F802D8B46}"/>
                </a:ext>
              </a:extLst>
            </p:cNvPr>
            <p:cNvSpPr txBox="1"/>
            <p:nvPr/>
          </p:nvSpPr>
          <p:spPr>
            <a:xfrm>
              <a:off x="291484" y="1026735"/>
              <a:ext cx="10731494" cy="1245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800" b="1" dirty="0">
                  <a:solidFill>
                    <a:schemeClr val="bg1"/>
                  </a:solidFill>
                </a:rPr>
                <a:t>9 - Noções de marketing digital: geração de leads; técnica de copywriting; gatilhos mentais; Inbound marketing.</a:t>
              </a:r>
              <a:endParaRPr lang="en-US" sz="28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2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CESGRANRIO – BB – Escriturário - 2021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631104"/>
            <a:ext cx="1179195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Como forma de acompanhar o desempenho de campanhas de marketing digital, os gestores costumam utilizar métricas de marketing digital. Uma das métricas de conversão mais comumente usadas é a média de visualizações por visita, uma vez que essa medida é importante porque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impede que a taxa de conversão de clientes antigos em leads seja relacionada à quantidade das visualizações em um único dia.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há uma relação direta entre a quantidade de visualizações e a conversão de visitantes em leads ou clientes pagantes.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há uma relação inversa entre a quantidade de visualizações e a conversão de visitantes em leads ou clientes pagantes.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estabelece que a relação entre a quantidade de clientes pagantes e as visualizações em sites são determinadas pelo tipo de produto colocado à venda.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é fundada na ideia de que não há relação entre a quantidade de visualizações e a conversão de visitantes, mas todos os leads gerados tornam-se consumidores pagantes.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10627134" y="52929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B</a:t>
            </a:r>
          </a:p>
        </p:txBody>
      </p:sp>
    </p:spTree>
    <p:extLst>
      <p:ext uri="{BB962C8B-B14F-4D97-AF65-F5344CB8AC3E}">
        <p14:creationId xmlns:p14="http://schemas.microsoft.com/office/powerpoint/2010/main" val="39737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Existem diferentes tipos de leads. Um lead qualificado corresponde a um indivíduo que possui uma propensão menor de realizar uma compra da empresa.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10232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Geração de Lead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23FC3A3-0024-44ED-9C98-6D1ECD7B9DF8}"/>
              </a:ext>
            </a:extLst>
          </p:cNvPr>
          <p:cNvSpPr txBox="1"/>
          <p:nvPr/>
        </p:nvSpPr>
        <p:spPr>
          <a:xfrm>
            <a:off x="132495" y="816144"/>
            <a:ext cx="115198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geração de leads consiste no conjunto de estratégias utilizadas para obter novos leads. As estratégias de geração de leads baseiam-se na criação de um estímulo ou recompensa em troca do contato do potencial fornecedor. 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Quanto mais atrativa for a recompensa oferecida, maior será a propensão do potencial cliente em fornecer o seu contato</a:t>
            </a:r>
          </a:p>
        </p:txBody>
      </p:sp>
      <p:pic>
        <p:nvPicPr>
          <p:cNvPr id="28" name="Imagem 27" descr="Forma, Seta&#10;&#10;Descrição gerada automaticamente">
            <a:extLst>
              <a:ext uri="{FF2B5EF4-FFF2-40B4-BE49-F238E27FC236}">
                <a16:creationId xmlns:a16="http://schemas.microsoft.com/office/drawing/2014/main" id="{37DE5395-A1E3-497B-8185-029445B511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94602" y="3429000"/>
            <a:ext cx="5202795" cy="240178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185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Custo por Lead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3C70BE-DF73-45D7-B54B-1DF50501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871" y="41430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23FC3A3-0024-44ED-9C98-6D1ECD7B9DF8}"/>
              </a:ext>
            </a:extLst>
          </p:cNvPr>
          <p:cNvSpPr txBox="1"/>
          <p:nvPr/>
        </p:nvSpPr>
        <p:spPr>
          <a:xfrm>
            <a:off x="132495" y="816144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 recompensas fornecidas pelas empresas em troca dos leads compõem o chamado </a:t>
            </a:r>
            <a:r>
              <a:rPr lang="pt-BR" sz="2400" b="1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Custo por Lead – CPL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270BEE-1933-4BE6-9E9B-482B55F7AE3B}"/>
              </a:ext>
            </a:extLst>
          </p:cNvPr>
          <p:cNvSpPr txBox="1"/>
          <p:nvPr/>
        </p:nvSpPr>
        <p:spPr>
          <a:xfrm>
            <a:off x="1138824" y="2995943"/>
            <a:ext cx="7767181" cy="160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Como construir recompensas atrativas, mas que possuam um custo aceitável para a empresa?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DBFAD8-6092-4B18-A43E-9756B459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871" y="2362907"/>
            <a:ext cx="2612827" cy="40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Inbound Marketing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23FC3A3-0024-44ED-9C98-6D1ECD7B9DF8}"/>
              </a:ext>
            </a:extLst>
          </p:cNvPr>
          <p:cNvSpPr txBox="1"/>
          <p:nvPr/>
        </p:nvSpPr>
        <p:spPr>
          <a:xfrm>
            <a:off x="132495" y="816144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essência do marketing de atração (ou Inbound marketing) é 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criar um ambiente propício para que o cliente busque a empresa.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EA4A17-7331-4EB3-A034-AA9F56A917F2}"/>
              </a:ext>
            </a:extLst>
          </p:cNvPr>
          <p:cNvSpPr txBox="1"/>
          <p:nvPr/>
        </p:nvSpPr>
        <p:spPr>
          <a:xfrm>
            <a:off x="132495" y="1832181"/>
            <a:ext cx="11519887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 </a:t>
            </a:r>
            <a:r>
              <a:rPr lang="pt-BR" sz="2400" u="sng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principal instrumento do inbound marketing é o marketing de conteúdo 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(ou </a:t>
            </a:r>
            <a:r>
              <a:rPr lang="pt-BR" sz="2400" dirty="0" err="1">
                <a:latin typeface="Corbel" panose="020B0503020204020204" pitchFamily="34" charset="0"/>
                <a:cs typeface="Times New Roman" panose="02020603050405020304" pitchFamily="18" charset="0"/>
              </a:rPr>
              <a:t>content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 marketing), isto é, a produção de conteúdo relevante como estratégia para atrair potenciais clientes, esclarecer dúvidas dos diferentes tipos de leads e mesmo criar autoridade em determinado nicho de mercado.</a:t>
            </a:r>
          </a:p>
        </p:txBody>
      </p:sp>
      <p:pic>
        <p:nvPicPr>
          <p:cNvPr id="10" name="Imagem 9" descr="Seta&#10;&#10;Descrição gerada automaticamente">
            <a:extLst>
              <a:ext uri="{FF2B5EF4-FFF2-40B4-BE49-F238E27FC236}">
                <a16:creationId xmlns:a16="http://schemas.microsoft.com/office/drawing/2014/main" id="{5943DC1B-A137-4151-BF78-3D57022663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27173" y="3852788"/>
            <a:ext cx="5137654" cy="256053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58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Um dos objetivos de pré-venda corresponde à busca e prospecção de leads.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10172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Landing Page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6FBCB82-89BA-4283-A771-2BE34DA613FF}"/>
              </a:ext>
            </a:extLst>
          </p:cNvPr>
          <p:cNvGrpSpPr/>
          <p:nvPr/>
        </p:nvGrpSpPr>
        <p:grpSpPr>
          <a:xfrm>
            <a:off x="284023" y="971539"/>
            <a:ext cx="11264975" cy="1454047"/>
            <a:chOff x="209550" y="918965"/>
            <a:chExt cx="11018529" cy="135950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467E105-0ABF-41BF-BB36-DC820570468F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7A9ECF3-6D2F-428E-B892-5595BDC80D1D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60C8BDE-B191-4193-B426-8E544C2A99C0}"/>
                </a:ext>
              </a:extLst>
            </p:cNvPr>
            <p:cNvSpPr txBox="1"/>
            <p:nvPr/>
          </p:nvSpPr>
          <p:spPr>
            <a:xfrm>
              <a:off x="291484" y="1045202"/>
              <a:ext cx="10731494" cy="785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Ao contrário de um site, uma landing page é </a:t>
              </a:r>
              <a:r>
                <a:rPr lang="pt-BR" b="1" dirty="0">
                  <a:solidFill>
                    <a:srgbClr val="FF6600"/>
                  </a:solidFill>
                </a:rPr>
                <a:t>focada exclusivamente no objetivo de marketing</a:t>
              </a:r>
              <a:r>
                <a:rPr lang="pt-BR" dirty="0">
                  <a:solidFill>
                    <a:schemeClr val="bg1"/>
                  </a:solidFill>
                </a:rPr>
                <a:t>. Se a intenção for gerar leads e capturar os dados das pessoas que a visitam, a página deverá estar totalmente focada no cumprimento desse objetivo de marketing. Se este for gerar vendas de um produto, a mesma coisa. 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844166A-5EF0-4450-8E75-B3EEFD4C3B37}"/>
                </a:ext>
              </a:extLst>
            </p:cNvPr>
            <p:cNvSpPr txBox="1"/>
            <p:nvPr/>
          </p:nvSpPr>
          <p:spPr>
            <a:xfrm>
              <a:off x="9638444" y="1821906"/>
              <a:ext cx="138453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Faustino  (2019)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Imagem 1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145F5BF-BFCC-4F20-83D0-25F00FE518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03096" y="2539961"/>
            <a:ext cx="6385808" cy="40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Landing Page – Taxa de conversão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26148CB-BC19-4C3D-8E57-66C306F042DC}"/>
                  </a:ext>
                </a:extLst>
              </p:cNvPr>
              <p:cNvSpPr txBox="1"/>
              <p:nvPr/>
            </p:nvSpPr>
            <p:spPr>
              <a:xfrm>
                <a:off x="2099556" y="2641332"/>
                <a:ext cx="6679505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𝑎𝑥𝑎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𝑐𝑜𝑛𝑣𝑒𝑟𝑠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º.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𝑑𝑒𝑠𝑒𝑗𝑎𝑑𝑎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º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𝑣𝑖𝑠𝑖𝑡𝑎𝑛𝑡𝑒𝑠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𝑑𝑎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𝑔𝑖𝑛𝑎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26148CB-BC19-4C3D-8E57-66C306F0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56" y="2641332"/>
                <a:ext cx="6679505" cy="66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316DF7-CE75-48A4-8AF7-79B8107AE40A}"/>
              </a:ext>
            </a:extLst>
          </p:cNvPr>
          <p:cNvSpPr txBox="1"/>
          <p:nvPr/>
        </p:nvSpPr>
        <p:spPr>
          <a:xfrm>
            <a:off x="132494" y="857420"/>
            <a:ext cx="11854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A taxa de conversão de uma landing page de geração de leads corresponde ao percentual de leads obtidos em relação ao número de visitantes da página</a:t>
            </a:r>
            <a:r>
              <a:rPr lang="pt-BR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75AD26-01F7-4910-BA91-3129EC84B023}"/>
              </a:ext>
            </a:extLst>
          </p:cNvPr>
          <p:cNvSpPr txBox="1"/>
          <p:nvPr/>
        </p:nvSpPr>
        <p:spPr>
          <a:xfrm>
            <a:off x="2099556" y="4627180"/>
            <a:ext cx="93948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Quanto maior a taxa de conversão, melhor para a empresa!</a:t>
            </a:r>
            <a:endParaRPr lang="pt-BR" sz="2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DF2814-08CC-4532-BB0E-A0C976F44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55" y="3914833"/>
            <a:ext cx="1717748" cy="14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 melhores landing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pages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são aquelas que possuem as menores taxas de conversão. Quanto menores forem as taxas, menor será o custo por lead - CPL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27328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Landing Page – Boas práticas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316DF7-CE75-48A4-8AF7-79B8107AE40A}"/>
              </a:ext>
            </a:extLst>
          </p:cNvPr>
          <p:cNvSpPr txBox="1"/>
          <p:nvPr/>
        </p:nvSpPr>
        <p:spPr>
          <a:xfrm>
            <a:off x="168543" y="869946"/>
            <a:ext cx="5637649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Identifique a persona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Menos informação é mais conversão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Crie chamadas para ação personalizadas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Foco na dor ou necessidade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Proposta de valor e benefício claros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Utilização de mecanismos de escassez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Testes e psicologias das cores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Testes A/B</a:t>
            </a:r>
          </a:p>
        </p:txBody>
      </p:sp>
    </p:spTree>
    <p:extLst>
      <p:ext uri="{BB962C8B-B14F-4D97-AF65-F5344CB8AC3E}">
        <p14:creationId xmlns:p14="http://schemas.microsoft.com/office/powerpoint/2010/main" val="2137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988497F-F703-1955-58AB-AD60D4B9B2D0}"/>
              </a:ext>
            </a:extLst>
          </p:cNvPr>
          <p:cNvSpPr txBox="1"/>
          <p:nvPr/>
        </p:nvSpPr>
        <p:spPr>
          <a:xfrm>
            <a:off x="1059006" y="3335648"/>
            <a:ext cx="1004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32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MARKETING DIGITAL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11ECC-AFFB-8EC3-43B3-F840DA58D4DA}"/>
              </a:ext>
            </a:extLst>
          </p:cNvPr>
          <p:cNvSpPr txBox="1"/>
          <p:nvPr/>
        </p:nvSpPr>
        <p:spPr>
          <a:xfrm>
            <a:off x="831806" y="2412318"/>
            <a:ext cx="1052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1E2D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FAIXA PRETA EM CESGRANRIO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193D40-9877-D523-4BBC-548F01D20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2" t="14117" r="10230" b="17682"/>
          <a:stretch/>
        </p:blipFill>
        <p:spPr>
          <a:xfrm>
            <a:off x="394138" y="5551906"/>
            <a:ext cx="1576552" cy="1047945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9B34A26-50F3-A98E-2480-BD752F20DA60}"/>
              </a:ext>
            </a:extLst>
          </p:cNvPr>
          <p:cNvGrpSpPr/>
          <p:nvPr/>
        </p:nvGrpSpPr>
        <p:grpSpPr>
          <a:xfrm>
            <a:off x="2706243" y="4166927"/>
            <a:ext cx="6779512" cy="646331"/>
            <a:chOff x="3296141" y="3357528"/>
            <a:chExt cx="6779512" cy="6463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49911AA-9F2D-DE85-2A66-12EE906A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41" y="3468786"/>
              <a:ext cx="423815" cy="42381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F0E9B29-0E6F-BCA4-A989-522525A2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903" y="3468786"/>
              <a:ext cx="423815" cy="423815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3634774-7B5A-59DB-2E9D-3D4E7C71732A}"/>
                </a:ext>
              </a:extLst>
            </p:cNvPr>
            <p:cNvSpPr txBox="1"/>
            <p:nvPr/>
          </p:nvSpPr>
          <p:spPr>
            <a:xfrm>
              <a:off x="3681891" y="3496027"/>
              <a:ext cx="245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profmarcelosoares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568DE78-5C72-78CE-424A-E19E03173965}"/>
                </a:ext>
              </a:extLst>
            </p:cNvPr>
            <p:cNvSpPr txBox="1"/>
            <p:nvPr/>
          </p:nvSpPr>
          <p:spPr>
            <a:xfrm>
              <a:off x="6669718" y="3357528"/>
              <a:ext cx="340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Administração Faixa Preta – Prof. Marcelo Soares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17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Landing Page – Boas práticas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8" name="Imagem 7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B37AB96-4A60-494C-A9C6-F78BAE9879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6799" y="774345"/>
            <a:ext cx="9638402" cy="58895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E1B8B3-FE5D-42DA-B6B9-10CFD8E802A2}"/>
              </a:ext>
            </a:extLst>
          </p:cNvPr>
          <p:cNvSpPr txBox="1"/>
          <p:nvPr/>
        </p:nvSpPr>
        <p:spPr>
          <a:xfrm>
            <a:off x="6547980" y="1056988"/>
            <a:ext cx="3823571" cy="6671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Identifique a persona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8F067B-149E-4596-805E-A2C7F50248F8}"/>
              </a:ext>
            </a:extLst>
          </p:cNvPr>
          <p:cNvSpPr txBox="1"/>
          <p:nvPr/>
        </p:nvSpPr>
        <p:spPr>
          <a:xfrm>
            <a:off x="4455778" y="1056988"/>
            <a:ext cx="6368253" cy="6671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Menos informação é mais conversão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52D135-C593-4D2E-8291-92688892CE85}"/>
              </a:ext>
            </a:extLst>
          </p:cNvPr>
          <p:cNvSpPr txBox="1"/>
          <p:nvPr/>
        </p:nvSpPr>
        <p:spPr>
          <a:xfrm>
            <a:off x="6299197" y="1055007"/>
            <a:ext cx="4321136" cy="6671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Crie CTA personalizada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1AE1AE-F2FE-4E1A-B8C4-DB653A394674}"/>
              </a:ext>
            </a:extLst>
          </p:cNvPr>
          <p:cNvSpPr txBox="1"/>
          <p:nvPr/>
        </p:nvSpPr>
        <p:spPr>
          <a:xfrm>
            <a:off x="5644021" y="1055007"/>
            <a:ext cx="5112707" cy="6671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Foco na dor/necessidade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F30911-D427-45EE-A8AC-7B0C7ED57170}"/>
              </a:ext>
            </a:extLst>
          </p:cNvPr>
          <p:cNvSpPr txBox="1"/>
          <p:nvPr/>
        </p:nvSpPr>
        <p:spPr>
          <a:xfrm>
            <a:off x="5626269" y="1055007"/>
            <a:ext cx="5112707" cy="6671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Benefícios claros</a:t>
            </a:r>
          </a:p>
        </p:txBody>
      </p:sp>
    </p:spTree>
    <p:extLst>
      <p:ext uri="{BB962C8B-B14F-4D97-AF65-F5344CB8AC3E}">
        <p14:creationId xmlns:p14="http://schemas.microsoft.com/office/powerpoint/2010/main" val="21131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E161D10-1CA1-44C4-9BE2-7D4C22013C23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Checkpoint</a:t>
            </a: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FDE33F-BE3E-47E7-AD50-D98331B81038}"/>
              </a:ext>
            </a:extLst>
          </p:cNvPr>
          <p:cNvSpPr txBox="1"/>
          <p:nvPr/>
        </p:nvSpPr>
        <p:spPr>
          <a:xfrm>
            <a:off x="342670" y="3057648"/>
            <a:ext cx="4559425" cy="225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Nesse momento, você deve ser capaz de: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000" dirty="0">
                <a:solidFill>
                  <a:srgbClr val="00206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Descrever o conceito de marketing digital</a:t>
            </a: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Descrever o conceito de lead e de lead qualificado</a:t>
            </a:r>
            <a:endParaRPr lang="pt-BR" sz="2000" dirty="0">
              <a:solidFill>
                <a:srgbClr val="002060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Descrever o que é uma </a:t>
            </a:r>
            <a:r>
              <a:rPr lang="pt-BR" sz="2000" i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landing page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Descrever boas práticas para construção de uma </a:t>
            </a:r>
            <a:r>
              <a:rPr lang="pt-BR" sz="2000" i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landing page</a:t>
            </a: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16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846EA4E-75E7-4711-9970-2F312D92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0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Canais, blogs, sites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B1FFFE-6075-4869-9600-8731EDCD6F09}"/>
              </a:ext>
            </a:extLst>
          </p:cNvPr>
          <p:cNvSpPr txBox="1"/>
          <p:nvPr/>
        </p:nvSpPr>
        <p:spPr>
          <a:xfrm>
            <a:off x="132495" y="932135"/>
            <a:ext cx="11842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Outra estratégia de marketing de conteúdo muito popular consiste na criação de conteúdo exclusivo para membros de um canal, site ou blog. Nesse caso, </a:t>
            </a:r>
            <a:r>
              <a:rPr lang="pt-BR" sz="2400" u="sng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 geração do lead ocorre quando o potencial cliente torna-se membro do blog, site ou canal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Imagem 1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9205E30-E395-47B8-B7E0-47D13EDF8688}"/>
              </a:ext>
            </a:extLst>
          </p:cNvPr>
          <p:cNvPicPr/>
          <p:nvPr/>
        </p:nvPicPr>
        <p:blipFill rotWithShape="1">
          <a:blip r:embed="rId3"/>
          <a:srcRect l="5458" r="821" b="36649"/>
          <a:stretch/>
        </p:blipFill>
        <p:spPr bwMode="auto">
          <a:xfrm>
            <a:off x="2082678" y="2433495"/>
            <a:ext cx="7211635" cy="3954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77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Distribuição de conteúdo: e-mail x redes socias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B1FFFE-6075-4869-9600-8731EDCD6F09}"/>
              </a:ext>
            </a:extLst>
          </p:cNvPr>
          <p:cNvSpPr txBox="1"/>
          <p:nvPr/>
        </p:nvSpPr>
        <p:spPr>
          <a:xfrm>
            <a:off x="132494" y="1408742"/>
            <a:ext cx="118423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Quando uma empresa obtém o e-mail ou telefone de um cliente, existe uma alta probabilidade de estabelecer um bom canal comunicação entre as duas partes. Isso porque os </a:t>
            </a:r>
            <a:r>
              <a:rPr lang="pt-BR" sz="2400" u="sng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gerenciadores de e-mail e as operadoras de telefonia, em geral, não vão interferir nos e-mails, mensagens ou ligações realizadas entre as duas partes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4E0185-E810-460C-BDC6-BAA126379FBF}"/>
              </a:ext>
            </a:extLst>
          </p:cNvPr>
          <p:cNvSpPr txBox="1"/>
          <p:nvPr/>
        </p:nvSpPr>
        <p:spPr>
          <a:xfrm>
            <a:off x="132493" y="4087805"/>
            <a:ext cx="11842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Isso, no entanto, não ocorre quando o canal de comunicação é feito por meio das redes sociais (Youtube, Instagram, Facebook, Telegram </a:t>
            </a:r>
            <a:r>
              <a:rPr lang="pt-BR" sz="2400" dirty="0" err="1">
                <a:latin typeface="Corbel" panose="020B0503020204020204" pitchFamily="34" charset="0"/>
                <a:cs typeface="Times New Roman" panose="02020603050405020304" pitchFamily="18" charset="0"/>
              </a:rPr>
              <a:t>etc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). Isso porque as </a:t>
            </a:r>
            <a:r>
              <a:rPr lang="pt-BR" sz="2400" u="sng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redes sociais interferem na distribuição do conteúdo</a:t>
            </a:r>
            <a:r>
              <a:rPr lang="pt-BR" sz="2400" dirty="0"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7DB2C0-478E-41E2-BDD8-A92600B1E416}"/>
              </a:ext>
            </a:extLst>
          </p:cNvPr>
          <p:cNvSpPr txBox="1"/>
          <p:nvPr/>
        </p:nvSpPr>
        <p:spPr>
          <a:xfrm>
            <a:off x="132494" y="939584"/>
            <a:ext cx="6106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u="sng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E-mail</a:t>
            </a:r>
            <a:endParaRPr lang="pt-BR" sz="26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AE6EE2-789C-454B-A2F3-C4696180A965}"/>
              </a:ext>
            </a:extLst>
          </p:cNvPr>
          <p:cNvSpPr txBox="1"/>
          <p:nvPr/>
        </p:nvSpPr>
        <p:spPr>
          <a:xfrm>
            <a:off x="132494" y="3509818"/>
            <a:ext cx="6106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u="sng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Redes Sociais</a:t>
            </a:r>
            <a:endParaRPr lang="pt-BR" sz="26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Tráfego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6FBCB82-89BA-4283-A771-2BE34DA613FF}"/>
              </a:ext>
            </a:extLst>
          </p:cNvPr>
          <p:cNvGrpSpPr/>
          <p:nvPr/>
        </p:nvGrpSpPr>
        <p:grpSpPr>
          <a:xfrm>
            <a:off x="284024" y="971539"/>
            <a:ext cx="11264974" cy="982521"/>
            <a:chOff x="209550" y="918965"/>
            <a:chExt cx="11018529" cy="135950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467E105-0ABF-41BF-BB36-DC820570468F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7A9ECF3-6D2F-428E-B892-5595BDC80D1D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60C8BDE-B191-4193-B426-8E544C2A99C0}"/>
                </a:ext>
              </a:extLst>
            </p:cNvPr>
            <p:cNvSpPr txBox="1"/>
            <p:nvPr/>
          </p:nvSpPr>
          <p:spPr>
            <a:xfrm>
              <a:off x="291484" y="1045202"/>
              <a:ext cx="10731494" cy="707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400" dirty="0">
                  <a:solidFill>
                    <a:schemeClr val="bg1"/>
                  </a:solidFill>
                </a:rPr>
                <a:t>No mundo digital, </a:t>
              </a:r>
              <a:r>
                <a:rPr lang="pt-BR" sz="2400" b="1" dirty="0">
                  <a:solidFill>
                    <a:srgbClr val="FF6600"/>
                  </a:solidFill>
                </a:rPr>
                <a:t>tráfego corresponde à movimentação de usuários nas páginas da internet</a:t>
              </a:r>
              <a:r>
                <a:rPr lang="pt-BR" sz="24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BD690-4D3E-4744-9FA5-2484EF07D2A7}"/>
              </a:ext>
            </a:extLst>
          </p:cNvPr>
          <p:cNvSpPr txBox="1"/>
          <p:nvPr/>
        </p:nvSpPr>
        <p:spPr>
          <a:xfrm>
            <a:off x="284024" y="2536892"/>
            <a:ext cx="11569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Quanto maior o tráfego nas páginas da empresa, maior o número de pessoas que está tendo contato com o produto e a marca da empresa. Portanto, quanto maior o tráfego maior a probabilidade de a empresa realizar vendas e também de gerar novos </a:t>
            </a:r>
            <a:r>
              <a:rPr lang="pt-BR" sz="2400" i="1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leads.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081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Tipos de tráfego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BD690-4D3E-4744-9FA5-2484EF07D2A7}"/>
              </a:ext>
            </a:extLst>
          </p:cNvPr>
          <p:cNvSpPr txBox="1"/>
          <p:nvPr/>
        </p:nvSpPr>
        <p:spPr>
          <a:xfrm>
            <a:off x="132494" y="1014389"/>
            <a:ext cx="11569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Tráfego orgânico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: O tráfego orgânico ocorre de maneira natural, espontânea. É obtido, principalmente, por meio da criação de conteúdo. Nesse tipo de tráfego, não há o pagamento de um terceiro para a geração do tráfego. 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A29B13-E288-4814-BD74-0574A42820DE}"/>
              </a:ext>
            </a:extLst>
          </p:cNvPr>
          <p:cNvSpPr txBox="1"/>
          <p:nvPr/>
        </p:nvSpPr>
        <p:spPr>
          <a:xfrm>
            <a:off x="132493" y="2598003"/>
            <a:ext cx="11569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Tráfego pago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: Consiste na compra de tráfego por meio de 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links patrocinados ou anúncios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Existem várias formas de realizar tráfego pago, a depender do intermediário. 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8CDF78-563D-4D15-8973-165E4064603A}"/>
              </a:ext>
            </a:extLst>
          </p:cNvPr>
          <p:cNvSpPr txBox="1"/>
          <p:nvPr/>
        </p:nvSpPr>
        <p:spPr>
          <a:xfrm>
            <a:off x="132493" y="3766118"/>
            <a:ext cx="11569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Tráfego de referência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: O fato gerador do tráfego nas páginas da empresa é a 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indicação de uma pessoa influente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em determinado segmento de mercado. </a:t>
            </a:r>
            <a:endParaRPr lang="pt-BR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30C6B73-33DC-416D-9CC6-904BA2427FE3}"/>
              </a:ext>
            </a:extLst>
          </p:cNvPr>
          <p:cNvSpPr txBox="1"/>
          <p:nvPr/>
        </p:nvSpPr>
        <p:spPr>
          <a:xfrm>
            <a:off x="132493" y="5012614"/>
            <a:ext cx="11569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Tráfego de e-mail marketing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: O fato gerador do tráfego cliques obtidos a partir de links constantes em e-mails encaminhados pela empresa.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63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tráfego de referência ocorre quando uma pessoa com autoridade e influência em determinado segmento realiza uma indicação de determinado bem ou serviço.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10377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Um dos objetivos do tráfego orgânico é obter leads por meio de anúncios pagos em redes sociais.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20026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E161D10-1CA1-44C4-9BE2-7D4C22013C23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Checkpoint</a:t>
            </a: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FDE33F-BE3E-47E7-AD50-D98331B81038}"/>
              </a:ext>
            </a:extLst>
          </p:cNvPr>
          <p:cNvSpPr txBox="1"/>
          <p:nvPr/>
        </p:nvSpPr>
        <p:spPr>
          <a:xfrm>
            <a:off x="342670" y="3057648"/>
            <a:ext cx="4559425" cy="225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Nesse momento, você deve ser capaz de: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Pontuar como site, blogs e canais podem ser úteis para geração de leads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Conceituar </a:t>
            </a:r>
            <a:r>
              <a:rPr lang="pt-BR" sz="2000" dirty="0">
                <a:solidFill>
                  <a:srgbClr val="00206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que é tráfego no mundo digital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Descrever as características do tráfego orgânico, pago, de referência e de e-mail marketing.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16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846EA4E-75E7-4711-9970-2F312D92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0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IBFC – EBSERH – Analista - 2020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Assinale a alternativa que indica qual a importância da produção de conteúdo para o blog institucional.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Gerar likes nas páginas das redes sociais apenas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Atrair seguidores para as redes sociais somente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Atrair leads interessados em temas específicos e que poderão ser convertidos em clientes da empresa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Gerar engajamento em apenas alguns temas específicos da organização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Gerar comentários positivos no site apenas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</a:t>
            </a:r>
          </a:p>
        </p:txBody>
      </p:sp>
    </p:spTree>
    <p:extLst>
      <p:ext uri="{BB962C8B-B14F-4D97-AF65-F5344CB8AC3E}">
        <p14:creationId xmlns:p14="http://schemas.microsoft.com/office/powerpoint/2010/main" val="2170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Conceito de Marketing Digital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11424" y="1110873"/>
            <a:ext cx="12822649" cy="1359506"/>
            <a:chOff x="209550" y="918965"/>
            <a:chExt cx="12822649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O marketing digital consiste no </a:t>
              </a:r>
              <a:r>
                <a:rPr lang="pt-BR" b="1" dirty="0">
                  <a:solidFill>
                    <a:srgbClr val="FF6600"/>
                  </a:solidFill>
                </a:rPr>
                <a:t>desenvolvimento de estratégias de marketing com vista à promoção de produtos ou serviços através de canais digitais e de aparelhos eletrônicos</a:t>
              </a:r>
              <a:r>
                <a:rPr lang="pt-BR" dirty="0">
                  <a:solidFill>
                    <a:schemeClr val="bg1"/>
                  </a:solidFill>
                </a:rPr>
                <a:t>, tais como computadores, notebooks, smartphones ou tablets. Em teoria, o marketing digital não existe. O que existe é a aplicação dos conceitos de marketing tradicionais e de marketing de relacionamento aos meios digitais disponíveis hoje em dia.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893895" y="1965022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Faustino (2019)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5928329-7FC9-4182-9E5B-9DB5BDA59742}"/>
              </a:ext>
            </a:extLst>
          </p:cNvPr>
          <p:cNvGrpSpPr/>
          <p:nvPr/>
        </p:nvGrpSpPr>
        <p:grpSpPr>
          <a:xfrm>
            <a:off x="352391" y="3246459"/>
            <a:ext cx="13015403" cy="1364890"/>
            <a:chOff x="209550" y="918965"/>
            <a:chExt cx="13015403" cy="136489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AA9652E-7284-48FC-8A09-222FB9A3C857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C6F7D78-9544-4BB6-BDEF-80C529FD373D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CF3DC95-827E-49CC-BB2D-F17DEF07F824}"/>
                </a:ext>
              </a:extLst>
            </p:cNvPr>
            <p:cNvSpPr txBox="1"/>
            <p:nvPr/>
          </p:nvSpPr>
          <p:spPr>
            <a:xfrm>
              <a:off x="250517" y="1051210"/>
              <a:ext cx="10895628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Quando você ouve falar de marketing digital, publicidade online, web marketing, mobile marketing, inbound marketing, ou quaisquer outras composições criativas que se possa fazer dessas palavras, estamos falando em </a:t>
              </a:r>
              <a:r>
                <a:rPr lang="pt-BR" b="1" dirty="0">
                  <a:solidFill>
                    <a:srgbClr val="FF6600"/>
                  </a:solidFill>
                </a:rPr>
                <a:t>utilizar efetivamente as tecnologias digitais como uma ferramenta de marketing</a:t>
              </a:r>
              <a:r>
                <a:rPr lang="pt-BR" dirty="0">
                  <a:solidFill>
                    <a:schemeClr val="bg1"/>
                  </a:solidFill>
                </a:rPr>
                <a:t>, envolvendo comunicação, publicidade, propaganda e todo o arsenal de estratégias e conceitos já conhecidos na teoria do marketing.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D6BC7FE-17A6-4292-BA88-DC93B52C0B4E}"/>
                </a:ext>
              </a:extLst>
            </p:cNvPr>
            <p:cNvSpPr txBox="1"/>
            <p:nvPr/>
          </p:nvSpPr>
          <p:spPr>
            <a:xfrm>
              <a:off x="10086649" y="1997623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Torres (2019)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2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IBFC – Pref. Cruzeiro do Sul – Web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desiner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- 2019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Um dos focos do trabalho com as Mídias Sociais é gerar Leads. Um Lead é uma pessoa que demonstrou interesse em adquirir o produto ou serviço ofertado pela sua empresa. Baseado em geração de Leads, assinale a alternativa correta.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Um Lead não é muito relevante para a estratégia de marketing digital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Um Lead é um cliente que já compra seus produtos ou serviços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A geração de leads é fundamental para o sucesso da empresa, ainda mais quando consideramos as baixas taxas de conversão para serviços digitais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Não é necessário muito esforço para transformar Leads em clientes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</a:t>
            </a:r>
          </a:p>
        </p:txBody>
      </p:sp>
    </p:spTree>
    <p:extLst>
      <p:ext uri="{BB962C8B-B14F-4D97-AF65-F5344CB8AC3E}">
        <p14:creationId xmlns:p14="http://schemas.microsoft.com/office/powerpoint/2010/main" val="25657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132495" y="748473"/>
            <a:ext cx="115198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Em sua obra o autor Cláudio Torres (2009) compara as estratégias do marketing “tradicional” com o denominado “marketing digital”. Enumere a segunda coluna de acordo com a primeira e assinale a alternativa que apresenta a ordem correta.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(1)	Estratégia de Marketing 	(2)	Estratégia de Marketing Digital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Marketing viral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Comunicação corporativa e relações públicas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)Marketing de relacionamento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Marketing direto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)Marketing nas mídias sociais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Publicidade e propaganda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E-mail marketing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(   ) Marketing de conteúdo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7097967" y="3703128"/>
            <a:ext cx="5398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	1 , 1 , 1 , 2 , 2 , 1 , 2 , 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	2 , 1 , 1 , 1 , 2 , 1 , 2 , 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	1 , 2 , 2 , 2, 1 , 2 , 1 , 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	2 , 2 , 1 , 1 , 2 , 1 , 2 , 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8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	2 , 1 , 1 , 1 , 2 , 1 , 2 ,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6A8315-DDFF-4B40-AFA8-B683FA0E0734}"/>
              </a:ext>
            </a:extLst>
          </p:cNvPr>
          <p:cNvSpPr txBox="1"/>
          <p:nvPr/>
        </p:nvSpPr>
        <p:spPr>
          <a:xfrm>
            <a:off x="7097967" y="2782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B</a:t>
            </a:r>
          </a:p>
        </p:txBody>
      </p:sp>
    </p:spTree>
    <p:extLst>
      <p:ext uri="{BB962C8B-B14F-4D97-AF65-F5344CB8AC3E}">
        <p14:creationId xmlns:p14="http://schemas.microsoft.com/office/powerpoint/2010/main" val="35593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132495" y="853981"/>
            <a:ext cx="11519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marketing digital consiste no desenvolvimento de estratégias de marketing com vista à promoção de produtos ou serviços através de canais digitais e de aparelhos eletrônicos, tais como computadores, notebooks, smartphones ou tablets. Em teoria, o marketing digital não existe. O que existe é a aplicação dos conceitos de marketing tradicionais e de marketing de relacionamento aos meios digitais disponíveis hoje em dia.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244682-F24C-4D5F-9BCA-82F68FE72143}"/>
              </a:ext>
            </a:extLst>
          </p:cNvPr>
          <p:cNvSpPr txBox="1"/>
          <p:nvPr/>
        </p:nvSpPr>
        <p:spPr>
          <a:xfrm>
            <a:off x="132495" y="600401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36742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132495" y="853981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 Landing Pages são páginas de internet criadas com o objetivo de divulgar a missão, visão e valores da empresa e aproximar os clientes.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F0B438-8387-4433-8636-2BAF83FCC3DE}"/>
              </a:ext>
            </a:extLst>
          </p:cNvPr>
          <p:cNvSpPr txBox="1"/>
          <p:nvPr/>
        </p:nvSpPr>
        <p:spPr>
          <a:xfrm>
            <a:off x="132495" y="568085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25962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132495" y="853981"/>
            <a:ext cx="1151988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respeito das boas práticas na construção de Landing Pages, julgue a afirmativa a seguir: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Pesquisas evidenciaram que existe uma correlação positiva entre o número de campos pedidos e a taxa de conversão. Assim, quanto maior o número de campos pedidos, maior tende a ser a taxa de conversão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F0B438-8387-4433-8636-2BAF83FCC3DE}"/>
              </a:ext>
            </a:extLst>
          </p:cNvPr>
          <p:cNvSpPr txBox="1"/>
          <p:nvPr/>
        </p:nvSpPr>
        <p:spPr>
          <a:xfrm>
            <a:off x="132495" y="568085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27842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94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132495" y="853981"/>
            <a:ext cx="11519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No mundo digital, tráfego corresponde à movimentação de usuários nas páginas da internet. O tráfego orgânico ocorre de maneira natural, espontânea. Nesse tipo de tráfego, não há o pagamento de um terceiro para a geração do tráfego.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F0B438-8387-4433-8636-2BAF83FCC3DE}"/>
              </a:ext>
            </a:extLst>
          </p:cNvPr>
          <p:cNvSpPr txBox="1"/>
          <p:nvPr/>
        </p:nvSpPr>
        <p:spPr>
          <a:xfrm>
            <a:off x="132495" y="568085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5051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988497F-F703-1955-58AB-AD60D4B9B2D0}"/>
              </a:ext>
            </a:extLst>
          </p:cNvPr>
          <p:cNvSpPr txBox="1"/>
          <p:nvPr/>
        </p:nvSpPr>
        <p:spPr>
          <a:xfrm>
            <a:off x="1059006" y="3335648"/>
            <a:ext cx="1004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32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COPYWRITING E GATILHOS MENTAIS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11ECC-AFFB-8EC3-43B3-F840DA58D4DA}"/>
              </a:ext>
            </a:extLst>
          </p:cNvPr>
          <p:cNvSpPr txBox="1"/>
          <p:nvPr/>
        </p:nvSpPr>
        <p:spPr>
          <a:xfrm>
            <a:off x="831806" y="2412318"/>
            <a:ext cx="1052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1E2D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FAIXA PRETA EM CESGRANRIO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193D40-9877-D523-4BBC-548F01D20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2" t="14117" r="10230" b="17682"/>
          <a:stretch/>
        </p:blipFill>
        <p:spPr>
          <a:xfrm>
            <a:off x="394138" y="5551906"/>
            <a:ext cx="1576552" cy="1047945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9B34A26-50F3-A98E-2480-BD752F20DA60}"/>
              </a:ext>
            </a:extLst>
          </p:cNvPr>
          <p:cNvGrpSpPr/>
          <p:nvPr/>
        </p:nvGrpSpPr>
        <p:grpSpPr>
          <a:xfrm>
            <a:off x="2706243" y="4166927"/>
            <a:ext cx="6779512" cy="646331"/>
            <a:chOff x="3296141" y="3357528"/>
            <a:chExt cx="6779512" cy="6463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49911AA-9F2D-DE85-2A66-12EE906A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41" y="3468786"/>
              <a:ext cx="423815" cy="42381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F0E9B29-0E6F-BCA4-A989-522525A2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903" y="3468786"/>
              <a:ext cx="423815" cy="423815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3634774-7B5A-59DB-2E9D-3D4E7C71732A}"/>
                </a:ext>
              </a:extLst>
            </p:cNvPr>
            <p:cNvSpPr txBox="1"/>
            <p:nvPr/>
          </p:nvSpPr>
          <p:spPr>
            <a:xfrm>
              <a:off x="3681891" y="3496027"/>
              <a:ext cx="245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profmarcelosoares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568DE78-5C72-78CE-424A-E19E03173965}"/>
                </a:ext>
              </a:extLst>
            </p:cNvPr>
            <p:cNvSpPr txBox="1"/>
            <p:nvPr/>
          </p:nvSpPr>
          <p:spPr>
            <a:xfrm>
              <a:off x="6669718" y="3357528"/>
              <a:ext cx="340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Administração Faixa Preta – Prof. Marcelo Soares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27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Conceito de Copywriting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11424" y="1110873"/>
            <a:ext cx="12096140" cy="1359506"/>
            <a:chOff x="209550" y="918965"/>
            <a:chExt cx="12096140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84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Para você que ainda está se familiarizando com o termo, copywriting tem a ver com </a:t>
              </a:r>
              <a:r>
                <a:rPr lang="pt-BR" b="1" dirty="0">
                  <a:solidFill>
                    <a:srgbClr val="FF6600"/>
                  </a:solidFill>
                </a:rPr>
                <a:t>fazer uso das palavras corretas para se comunicar com um público e guiá-lo a uma tomada de decisão</a:t>
              </a:r>
              <a:r>
                <a:rPr lang="pt-BR" dirty="0">
                  <a:solidFill>
                    <a:schemeClr val="bg1"/>
                  </a:solidFill>
                </a:rPr>
                <a:t>. Também gosto de dizer que copywriting é a arte de escrever para vender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167386" y="193780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 err="1">
                  <a:solidFill>
                    <a:schemeClr val="bg1"/>
                  </a:solidFill>
                </a:rPr>
                <a:t>Maccedo</a:t>
              </a:r>
              <a:r>
                <a:rPr lang="pt-BR" sz="1400" i="1" dirty="0">
                  <a:solidFill>
                    <a:schemeClr val="bg1"/>
                  </a:solidFill>
                </a:rPr>
                <a:t>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B1F0340-5295-450E-847C-23AACC742D9F}"/>
              </a:ext>
            </a:extLst>
          </p:cNvPr>
          <p:cNvGrpSpPr/>
          <p:nvPr/>
        </p:nvGrpSpPr>
        <p:grpSpPr>
          <a:xfrm>
            <a:off x="352391" y="2926686"/>
            <a:ext cx="12253061" cy="981324"/>
            <a:chOff x="209550" y="918965"/>
            <a:chExt cx="12382580" cy="135950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8C1725E-FCA0-42A2-81C1-3946D6CC20F9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D753BF8-6C0A-4424-A923-3CAD513F55BA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82C69A0-04A0-4C0F-8803-3D9A721EA052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Copywriting é a arte da </a:t>
              </a:r>
              <a:r>
                <a:rPr lang="pt-BR" b="1" dirty="0">
                  <a:solidFill>
                    <a:srgbClr val="FF6600"/>
                  </a:solidFill>
                </a:rPr>
                <a:t>escrita persuasiva para influenciar as pessoas a tomarem uma ação</a:t>
              </a:r>
              <a:r>
                <a:rPr lang="pt-BR" dirty="0">
                  <a:solidFill>
                    <a:schemeClr val="bg1"/>
                  </a:solidFill>
                </a:rPr>
                <a:t>. 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2A6E487-A08A-4B99-A678-5DA218AD1C27}"/>
                </a:ext>
              </a:extLst>
            </p:cNvPr>
            <p:cNvSpPr txBox="1"/>
            <p:nvPr/>
          </p:nvSpPr>
          <p:spPr>
            <a:xfrm>
              <a:off x="9453826" y="1876341"/>
              <a:ext cx="3138304" cy="396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Ferreira 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3B1C91-3EA0-4FE9-892B-D8EDACC6E250}"/>
              </a:ext>
            </a:extLst>
          </p:cNvPr>
          <p:cNvSpPr txBox="1"/>
          <p:nvPr/>
        </p:nvSpPr>
        <p:spPr>
          <a:xfrm>
            <a:off x="3028859" y="4742837"/>
            <a:ext cx="822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Copy</a:t>
            </a:r>
            <a:r>
              <a:rPr lang="pt-BR" dirty="0"/>
              <a:t> não envolve apenas a escrita para textos, mas envolve também o </a:t>
            </a:r>
            <a:r>
              <a:rPr lang="pt-BR" sz="18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discurso falado, </a:t>
            </a:r>
            <a:r>
              <a:rPr lang="pt-BR" sz="1800" u="sng" dirty="0" err="1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pitches</a:t>
            </a:r>
            <a:r>
              <a:rPr lang="pt-BR" sz="1800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de vendas, cartas de vendas, funis de e-mail, descrições de produtos e linguagem visual.</a:t>
            </a:r>
            <a:endParaRPr lang="pt-BR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ACC72DFD-CDB1-4BDD-8E28-B5360412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1" y="4183730"/>
            <a:ext cx="1987921" cy="19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Técnicas de Copywriting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C8BF73-35E5-4C43-8092-54011C39CAE9}"/>
              </a:ext>
            </a:extLst>
          </p:cNvPr>
          <p:cNvSpPr txBox="1"/>
          <p:nvPr/>
        </p:nvSpPr>
        <p:spPr>
          <a:xfrm>
            <a:off x="276447" y="929355"/>
            <a:ext cx="1066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Estabeleça conexão com o leitor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96F1C6B2-B1ED-4F3A-9DED-D563AB49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5" y="3263640"/>
            <a:ext cx="3123312" cy="31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16" descr="Tela de celular&#10;&#10;Descrição gerada automaticamente com confiança média">
            <a:extLst>
              <a:ext uri="{FF2B5EF4-FFF2-40B4-BE49-F238E27FC236}">
                <a16:creationId xmlns:a16="http://schemas.microsoft.com/office/drawing/2014/main" id="{1327DC6A-CD4C-4001-9442-7C40EC16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37" y="3263640"/>
            <a:ext cx="3148354" cy="31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19" descr="Texto, Aplicativo&#10;&#10;Descrição gerada automaticamente">
            <a:extLst>
              <a:ext uri="{FF2B5EF4-FFF2-40B4-BE49-F238E27FC236}">
                <a16:creationId xmlns:a16="http://schemas.microsoft.com/office/drawing/2014/main" id="{6C4C6979-48E9-438E-9C15-FF2DF05C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91" y="3249450"/>
            <a:ext cx="3074630" cy="31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B88D3A7-CB21-4F24-B49E-7770A74A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65" y="15136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B6BA57-5350-4A4B-A6EF-C58D61D6DEE2}"/>
              </a:ext>
            </a:extLst>
          </p:cNvPr>
          <p:cNvSpPr txBox="1"/>
          <p:nvPr/>
        </p:nvSpPr>
        <p:spPr>
          <a:xfrm>
            <a:off x="276447" y="2724041"/>
            <a:ext cx="702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Uso de gancho, isca ou </a:t>
            </a:r>
            <a:r>
              <a:rPr lang="pt-BR" sz="1800" b="1" i="1" dirty="0" err="1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clickbait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BB4DCFE-373E-4280-A4CB-B621BC130D0A}"/>
              </a:ext>
            </a:extLst>
          </p:cNvPr>
          <p:cNvSpPr txBox="1"/>
          <p:nvPr/>
        </p:nvSpPr>
        <p:spPr>
          <a:xfrm>
            <a:off x="276447" y="2184442"/>
            <a:ext cx="1021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copywriting deve ser claro sobre a solução que o produto promove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176B77-7802-4D4E-A27C-1FCBB300A4E1}"/>
              </a:ext>
            </a:extLst>
          </p:cNvPr>
          <p:cNvSpPr txBox="1"/>
          <p:nvPr/>
        </p:nvSpPr>
        <p:spPr>
          <a:xfrm>
            <a:off x="276447" y="1722915"/>
            <a:ext cx="702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copywriting deve considerar o contexto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895DB6-9F59-4295-89E8-86F60EF56F16}"/>
              </a:ext>
            </a:extLst>
          </p:cNvPr>
          <p:cNvSpPr txBox="1"/>
          <p:nvPr/>
        </p:nvSpPr>
        <p:spPr>
          <a:xfrm>
            <a:off x="276447" y="1306262"/>
            <a:ext cx="702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linguagem deve ser compatível com o destinatário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Técnicas de Copywriting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C8BF73-35E5-4C43-8092-54011C39CAE9}"/>
              </a:ext>
            </a:extLst>
          </p:cNvPr>
          <p:cNvSpPr txBox="1"/>
          <p:nvPr/>
        </p:nvSpPr>
        <p:spPr>
          <a:xfrm>
            <a:off x="276447" y="929355"/>
            <a:ext cx="1066445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tabLst>
                <a:tab pos="323850" algn="l"/>
              </a:tabLst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Realizando uma promessa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8D3A7-CB21-4F24-B49E-7770A74A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65" y="15136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inha do tempo&#10;&#10;Descrição gerada automaticamente">
            <a:extLst>
              <a:ext uri="{FF2B5EF4-FFF2-40B4-BE49-F238E27FC236}">
                <a16:creationId xmlns:a16="http://schemas.microsoft.com/office/drawing/2014/main" id="{47AE6251-4920-4FB2-AD73-73F5172FD1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6447" y="1513622"/>
            <a:ext cx="3198458" cy="50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Marketing Tradicional x Marketing Digital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17840DE-F8C0-45D5-B0A6-3209410D9A31}"/>
              </a:ext>
            </a:extLst>
          </p:cNvPr>
          <p:cNvGraphicFramePr>
            <a:graphicFrameLocks noGrp="1"/>
          </p:cNvGraphicFramePr>
          <p:nvPr/>
        </p:nvGraphicFramePr>
        <p:xfrm>
          <a:off x="1929431" y="1650710"/>
          <a:ext cx="3136092" cy="391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6092">
                  <a:extLst>
                    <a:ext uri="{9D8B030D-6E8A-4147-A177-3AD203B41FA5}">
                      <a16:colId xmlns:a16="http://schemas.microsoft.com/office/drawing/2014/main" val="1075765453"/>
                    </a:ext>
                  </a:extLst>
                </a:gridCol>
              </a:tblGrid>
              <a:tr h="7164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dirty="0">
                          <a:effectLst/>
                        </a:rPr>
                        <a:t>Estratégia de marketing</a:t>
                      </a:r>
                      <a:endParaRPr lang="pt-BR" sz="2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32019"/>
                  </a:ext>
                </a:extLst>
              </a:tr>
              <a:tr h="10617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Comunicação corporativa e relações públicas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9502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Marketing de relacionamento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73124"/>
                  </a:ext>
                </a:extLst>
              </a:tr>
              <a:tr h="6997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Marketing direto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03157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Publicidade e propaganda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8264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62D6D9-4ABC-459D-89B6-95A13C96808B}"/>
              </a:ext>
            </a:extLst>
          </p:cNvPr>
          <p:cNvGraphicFramePr>
            <a:graphicFrameLocks noGrp="1"/>
          </p:cNvGraphicFramePr>
          <p:nvPr/>
        </p:nvGraphicFramePr>
        <p:xfrm>
          <a:off x="6257062" y="1650709"/>
          <a:ext cx="3141628" cy="391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628">
                  <a:extLst>
                    <a:ext uri="{9D8B030D-6E8A-4147-A177-3AD203B41FA5}">
                      <a16:colId xmlns:a16="http://schemas.microsoft.com/office/drawing/2014/main" val="1621517703"/>
                    </a:ext>
                  </a:extLst>
                </a:gridCol>
              </a:tblGrid>
              <a:tr h="7164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dirty="0">
                          <a:effectLst/>
                        </a:rPr>
                        <a:t>Estratégia de marketing digital</a:t>
                      </a:r>
                      <a:endParaRPr lang="pt-BR" sz="2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22688"/>
                  </a:ext>
                </a:extLst>
              </a:tr>
              <a:tr h="10617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Marketing de conteúdo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23895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Marketing nas mídias sociais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86210"/>
                  </a:ext>
                </a:extLst>
              </a:tr>
              <a:tr h="6997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E-mail marketing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34075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Marketing viral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69809"/>
                  </a:ext>
                </a:extLst>
              </a:tr>
            </a:tbl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BE6F91D-2146-49CA-AB31-8DEA38DA3D7B}"/>
              </a:ext>
            </a:extLst>
          </p:cNvPr>
          <p:cNvSpPr/>
          <p:nvPr/>
        </p:nvSpPr>
        <p:spPr>
          <a:xfrm>
            <a:off x="5226585" y="2621889"/>
            <a:ext cx="869417" cy="58477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CDC0F05-E675-4769-9F87-576A654586ED}"/>
              </a:ext>
            </a:extLst>
          </p:cNvPr>
          <p:cNvSpPr/>
          <p:nvPr/>
        </p:nvSpPr>
        <p:spPr>
          <a:xfrm>
            <a:off x="5226584" y="3482789"/>
            <a:ext cx="869417" cy="58477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746BE76-9719-48DD-8F82-46040E9701C3}"/>
              </a:ext>
            </a:extLst>
          </p:cNvPr>
          <p:cNvSpPr/>
          <p:nvPr/>
        </p:nvSpPr>
        <p:spPr>
          <a:xfrm>
            <a:off x="5226584" y="4268533"/>
            <a:ext cx="869417" cy="58477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445D7BE-4F71-4812-AA48-762420D9FA25}"/>
              </a:ext>
            </a:extLst>
          </p:cNvPr>
          <p:cNvSpPr/>
          <p:nvPr/>
        </p:nvSpPr>
        <p:spPr>
          <a:xfrm>
            <a:off x="5226583" y="5026885"/>
            <a:ext cx="869417" cy="58477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3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Técnicas de Copywriting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C8BF73-35E5-4C43-8092-54011C39CAE9}"/>
              </a:ext>
            </a:extLst>
          </p:cNvPr>
          <p:cNvSpPr txBox="1"/>
          <p:nvPr/>
        </p:nvSpPr>
        <p:spPr>
          <a:xfrm>
            <a:off x="276447" y="929355"/>
            <a:ext cx="1066445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tabLst>
                <a:tab pos="323850" algn="l"/>
              </a:tabLst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copywriting deve entender a persona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8D3A7-CB21-4F24-B49E-7770A74A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65" y="15136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5802B2-7E82-4A12-BA7C-FC0D288673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3" y="1630152"/>
            <a:ext cx="6812894" cy="3848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661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Técnicas de Copywriting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C8BF73-35E5-4C43-8092-54011C39CAE9}"/>
              </a:ext>
            </a:extLst>
          </p:cNvPr>
          <p:cNvSpPr txBox="1"/>
          <p:nvPr/>
        </p:nvSpPr>
        <p:spPr>
          <a:xfrm>
            <a:off x="276447" y="929355"/>
            <a:ext cx="1066445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8.	O copywriting deve despertar emoções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8D3A7-CB21-4F24-B49E-7770A74A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65" y="15136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81E8F2-9D5A-4F15-B930-41FCB6640DC4}"/>
              </a:ext>
            </a:extLst>
          </p:cNvPr>
          <p:cNvSpPr txBox="1"/>
          <p:nvPr/>
        </p:nvSpPr>
        <p:spPr>
          <a:xfrm>
            <a:off x="276447" y="1630152"/>
            <a:ext cx="7022804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9.	O copywriting deve possuir uma boa estrutura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8C3D0C-8A32-4C30-971E-5E17BC6BFB45}"/>
              </a:ext>
            </a:extLst>
          </p:cNvPr>
          <p:cNvSpPr txBox="1"/>
          <p:nvPr/>
        </p:nvSpPr>
        <p:spPr>
          <a:xfrm>
            <a:off x="276447" y="2269073"/>
            <a:ext cx="11100390" cy="288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Paulo </a:t>
            </a:r>
            <a:r>
              <a:rPr lang="pt-BR" sz="18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Maccedo</a:t>
            </a:r>
            <a:r>
              <a:rPr lang="pt-BR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(2018) propõe a seguinte estrutura para uma página de vendas: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Headline. 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Vídeo. 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Botão com CTA. 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Aviso indicando compra segura e opções de pagamento. 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Mais argumentos. 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Garantia. </a:t>
            </a:r>
          </a:p>
          <a:p>
            <a:pPr marL="800100" lvl="1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Outro botão com CTA.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9191D4-7F6D-481F-915A-E5697A5D59ED}"/>
              </a:ext>
            </a:extLst>
          </p:cNvPr>
          <p:cNvSpPr txBox="1"/>
          <p:nvPr/>
        </p:nvSpPr>
        <p:spPr>
          <a:xfrm>
            <a:off x="276447" y="5388673"/>
            <a:ext cx="7022804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  <a:tabLst>
                <a:tab pos="323850" algn="l"/>
              </a:tabLst>
            </a:pP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</a:t>
            </a:r>
            <a:r>
              <a:rPr lang="pt-BR" sz="1800" b="1" i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big </a:t>
            </a:r>
            <a:r>
              <a:rPr lang="pt-BR" sz="1800" b="1" i="1" dirty="0" err="1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idea</a:t>
            </a:r>
            <a:r>
              <a:rPr lang="pt-BR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do copywriting</a:t>
            </a:r>
            <a:endParaRPr lang="pt-BR" sz="18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Headline corresponde ao botão que chama o internauta a realizar a ação desejada pela empresa.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12462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Clickbait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são mensagens curtas capazes de chamar a atenção do leitor.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29627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Um bom copywriting deve utilizar linguagem adequada ao contexto e ser capaz de despertar emoção na persona.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17536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E161D10-1CA1-44C4-9BE2-7D4C22013C23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Checkpoint</a:t>
            </a: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FDE33F-BE3E-47E7-AD50-D98331B81038}"/>
              </a:ext>
            </a:extLst>
          </p:cNvPr>
          <p:cNvSpPr txBox="1"/>
          <p:nvPr/>
        </p:nvSpPr>
        <p:spPr>
          <a:xfrm>
            <a:off x="342670" y="3057648"/>
            <a:ext cx="4559425" cy="225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Nesse momento, você deve ser capaz de: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000" dirty="0">
                <a:solidFill>
                  <a:srgbClr val="00206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Descrever o conceito de copywriting</a:t>
            </a: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</a:t>
            </a:r>
            <a:r>
              <a:rPr lang="pt-BR" sz="2000" dirty="0">
                <a:solidFill>
                  <a:srgbClr val="00206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Indicar boas práticas de copywriting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16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846EA4E-75E7-4711-9970-2F312D92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0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Gatilhos Mentais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11424" y="1110873"/>
            <a:ext cx="12096140" cy="1359506"/>
            <a:chOff x="209550" y="918965"/>
            <a:chExt cx="12096140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400" dirty="0">
                  <a:solidFill>
                    <a:schemeClr val="bg1"/>
                  </a:solidFill>
                </a:rPr>
                <a:t>“Gatilho mental” é uma expressão que se popularizou para se referir a um </a:t>
              </a:r>
              <a:r>
                <a:rPr lang="pt-BR" sz="2400" b="1" dirty="0">
                  <a:solidFill>
                    <a:srgbClr val="FF6600"/>
                  </a:solidFill>
                </a:rPr>
                <a:t>conjunto de princípios psicológicos inconscientes que exercem muita influência nas tomadas de decisão de uma pessoa</a:t>
              </a:r>
              <a:r>
                <a:rPr lang="pt-BR" sz="2400" dirty="0">
                  <a:solidFill>
                    <a:schemeClr val="bg1"/>
                  </a:solidFill>
                </a:rPr>
                <a:t>. 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167386" y="193780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 err="1">
                  <a:solidFill>
                    <a:schemeClr val="bg1"/>
                  </a:solidFill>
                </a:rPr>
                <a:t>Maccedo</a:t>
              </a:r>
              <a:r>
                <a:rPr lang="pt-BR" sz="1400" i="1" dirty="0">
                  <a:solidFill>
                    <a:schemeClr val="bg1"/>
                  </a:solidFill>
                </a:rPr>
                <a:t>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3B1C91-3EA0-4FE9-892B-D8EDACC6E250}"/>
              </a:ext>
            </a:extLst>
          </p:cNvPr>
          <p:cNvSpPr txBox="1"/>
          <p:nvPr/>
        </p:nvSpPr>
        <p:spPr>
          <a:xfrm>
            <a:off x="3062177" y="3775274"/>
            <a:ext cx="8226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Os gatilhos mentais são as </a:t>
            </a:r>
            <a:r>
              <a:rPr lang="pt-BR" sz="2800" u="sng" dirty="0">
                <a:solidFill>
                  <a:srgbClr val="002060"/>
                </a:solidFill>
              </a:rPr>
              <a:t>circunstâncias que desencadeiam o comportamento estereotipado automático, isto é, são circunstâncias que geram uma resposta do nosso “piloto automático”</a:t>
            </a:r>
            <a:r>
              <a:rPr lang="pt-BR" sz="2800" dirty="0"/>
              <a:t>. 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ACC72DFD-CDB1-4BDD-8E28-B5360412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9" y="3651435"/>
            <a:ext cx="1987921" cy="19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Reciprocidade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290159" y="1419217"/>
            <a:ext cx="12096140" cy="1359506"/>
            <a:chOff x="209550" y="918965"/>
            <a:chExt cx="12096140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400" dirty="0">
                  <a:solidFill>
                    <a:schemeClr val="bg1"/>
                  </a:solidFill>
                </a:rPr>
                <a:t>A regra da reciprocidade. A regra diz que </a:t>
              </a:r>
              <a:r>
                <a:rPr lang="pt-BR" sz="2400" b="1" dirty="0">
                  <a:solidFill>
                    <a:srgbClr val="FF6600"/>
                  </a:solidFill>
                </a:rPr>
                <a:t>devemos tentar retribuir, na mesma moeda, o que outra pessoa nos concedeu</a:t>
              </a:r>
              <a:r>
                <a:rPr lang="pt-BR" sz="2400" dirty="0">
                  <a:solidFill>
                    <a:schemeClr val="bg1"/>
                  </a:solidFill>
                </a:rPr>
                <a:t>.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167386" y="193780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 err="1">
                  <a:solidFill>
                    <a:schemeClr val="bg1"/>
                  </a:solidFill>
                </a:rPr>
                <a:t>Cialdini</a:t>
              </a:r>
              <a:r>
                <a:rPr lang="pt-BR" sz="1400" i="1" dirty="0">
                  <a:solidFill>
                    <a:schemeClr val="bg1"/>
                  </a:solidFill>
                </a:rPr>
                <a:t>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59FFC4-9BDE-40BE-8C53-F8F3F31D7B9E}"/>
              </a:ext>
            </a:extLst>
          </p:cNvPr>
          <p:cNvSpPr txBox="1"/>
          <p:nvPr/>
        </p:nvSpPr>
        <p:spPr>
          <a:xfrm>
            <a:off x="372093" y="3429000"/>
            <a:ext cx="11819907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Muitas empresas investem em entregar muito conteúdo de qualidade para que os potenciais clientes sintam-se gratos e estimulados a retribuir esse conteúdo com uma troca financeira. </a:t>
            </a:r>
            <a:endParaRPr lang="pt-BR" sz="2400" dirty="0"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indent="3238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24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Durante a </a:t>
            </a: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abordagem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inicial, vendedores experientes costumam dar pequenos brindes para obter um pouco de receptividade dos clientes.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33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coerência e compromisso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290159" y="1419217"/>
            <a:ext cx="12763404" cy="1359506"/>
            <a:chOff x="209550" y="918965"/>
            <a:chExt cx="12763404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000" b="1" dirty="0">
                  <a:solidFill>
                    <a:srgbClr val="FF6600"/>
                  </a:solidFill>
                </a:rPr>
                <a:t>Depois que fazemos uma opção ou tomamos uma posição, deparamos com pressões pessoais e interpessoais exigindo que nos comportemos de acordo com esse compromisso</a:t>
              </a:r>
              <a:r>
                <a:rPr lang="pt-BR" sz="2000" dirty="0">
                  <a:solidFill>
                    <a:schemeClr val="bg1"/>
                  </a:solidFill>
                </a:rPr>
                <a:t>. Essas pressões nos farão reagir de maneiras que justifiquem nossas decisões anteriores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834650" y="193167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 err="1">
                  <a:solidFill>
                    <a:schemeClr val="bg1"/>
                  </a:solidFill>
                </a:rPr>
                <a:t>Cialdini</a:t>
              </a:r>
              <a:r>
                <a:rPr lang="pt-BR" sz="1400" i="1" dirty="0">
                  <a:solidFill>
                    <a:schemeClr val="bg1"/>
                  </a:solidFill>
                </a:rPr>
                <a:t>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82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aprovação social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02516" y="1332719"/>
            <a:ext cx="12464647" cy="1359506"/>
            <a:chOff x="209550" y="918965"/>
            <a:chExt cx="12464647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000" dirty="0">
                  <a:solidFill>
                    <a:schemeClr val="bg1"/>
                  </a:solidFill>
                </a:rPr>
                <a:t>O princípio da aprovação social. Segundo ele, </a:t>
              </a:r>
              <a:r>
                <a:rPr lang="pt-BR" sz="2000" b="1" dirty="0">
                  <a:solidFill>
                    <a:srgbClr val="FF6600"/>
                  </a:solidFill>
                </a:rPr>
                <a:t>decidimos o que é correto descobrindo o que as outras pessoas acham que é correto </a:t>
              </a:r>
              <a:r>
                <a:rPr lang="pt-BR" sz="2000" dirty="0">
                  <a:solidFill>
                    <a:schemeClr val="bg1"/>
                  </a:solidFill>
                </a:rPr>
                <a:t>(Lun et al., 2007). Aplica-se especialmente à maneira como decidimos o que constitui um comportamento adequado: consideramos um comportamento adequado em dada situação na medida em que o vemos ser seguido pelos outros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535893" y="1963508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 err="1">
                  <a:solidFill>
                    <a:schemeClr val="bg1"/>
                  </a:solidFill>
                </a:rPr>
                <a:t>Cialdini</a:t>
              </a:r>
              <a:r>
                <a:rPr lang="pt-BR" sz="1400" i="1" dirty="0">
                  <a:solidFill>
                    <a:schemeClr val="bg1"/>
                  </a:solidFill>
                </a:rPr>
                <a:t> (2018)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86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 mudança nos desafios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CAF67D-1F96-496D-A749-3882D31B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00" y="1152581"/>
            <a:ext cx="2709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b="1" u="sng" dirty="0">
                <a:solidFill>
                  <a:srgbClr val="00206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Antigamente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C656EE-591C-43BC-B3E4-997C60D3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334" y="1152581"/>
            <a:ext cx="976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b="1" u="sng" dirty="0">
                <a:solidFill>
                  <a:srgbClr val="FF660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Hoje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0088BB-83FC-4658-85CB-4EC721BA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0" y="1898840"/>
            <a:ext cx="5335773" cy="306032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B94AD31-25A2-4B3B-A3D3-9BCCB894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58" y="5186109"/>
            <a:ext cx="35850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23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dirty="0">
                <a:solidFill>
                  <a:srgbClr val="00206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Acessar potenciais</a:t>
            </a:r>
          </a:p>
          <a:p>
            <a:pPr marL="0" marR="0" lvl="0" indent="323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dirty="0">
                <a:solidFill>
                  <a:srgbClr val="00206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os clientes</a:t>
            </a:r>
            <a:endParaRPr kumimoji="0" lang="pt-BR" altLang="pt-BR" sz="32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A26F55-4E52-4E43-8596-2F740FB6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73" y="1898840"/>
            <a:ext cx="4615473" cy="306032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C6A71A3-EB42-414F-A530-9768559E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39" y="5186422"/>
            <a:ext cx="39455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dirty="0">
                <a:solidFill>
                  <a:srgbClr val="FF660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Conseguir a atenção 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lang="pt-BR" altLang="pt-BR" sz="3200" dirty="0">
                <a:solidFill>
                  <a:srgbClr val="FF6600"/>
                </a:solidFill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  <a:t>dos potenciais clientes</a:t>
            </a:r>
            <a:endParaRPr kumimoji="0" lang="pt-BR" altLang="pt-BR" sz="3200" i="0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afeição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94243" y="1217753"/>
            <a:ext cx="11070817" cy="997540"/>
            <a:chOff x="209550" y="918965"/>
            <a:chExt cx="11018528" cy="1359508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1" cy="1305074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1" cy="130507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C3F6B6-C20F-4B3D-AC66-433223217CF1}"/>
              </a:ext>
            </a:extLst>
          </p:cNvPr>
          <p:cNvSpPr txBox="1"/>
          <p:nvPr/>
        </p:nvSpPr>
        <p:spPr>
          <a:xfrm>
            <a:off x="435404" y="1357597"/>
            <a:ext cx="10731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O gatilho da afeição indica que </a:t>
            </a:r>
            <a:r>
              <a:rPr lang="pt-BR" sz="2000" b="1" dirty="0">
                <a:solidFill>
                  <a:srgbClr val="FF6600"/>
                </a:solidFill>
              </a:rPr>
              <a:t>tendemos a dizer “sim” aos pedidos de pessoas que conhecemos e de quem gostamos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669CB2-56C2-4EFC-B878-6FE18273F3B4}"/>
              </a:ext>
            </a:extLst>
          </p:cNvPr>
          <p:cNvSpPr txBox="1"/>
          <p:nvPr/>
        </p:nvSpPr>
        <p:spPr>
          <a:xfrm>
            <a:off x="435405" y="2550232"/>
            <a:ext cx="1102965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/>
              <a:t>Na decisão de compra do produto</a:t>
            </a:r>
            <a:r>
              <a:rPr lang="pt-BR" sz="2400" b="1" dirty="0"/>
              <a:t>, a força desse vínculo social é duas vezes maior do que a preferência pelo produto em si </a:t>
            </a:r>
            <a:r>
              <a:rPr lang="pt-BR" sz="2400" dirty="0"/>
              <a:t>(</a:t>
            </a:r>
            <a:r>
              <a:rPr lang="pt-BR" sz="2400" dirty="0" err="1"/>
              <a:t>Frenzen</a:t>
            </a:r>
            <a:r>
              <a:rPr lang="pt-BR" sz="2400" dirty="0"/>
              <a:t> e Davis, 1990)</a:t>
            </a:r>
            <a:endParaRPr lang="en-US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CAE174-E8A7-4831-B691-712E699EAA98}"/>
              </a:ext>
            </a:extLst>
          </p:cNvPr>
          <p:cNvSpPr txBox="1"/>
          <p:nvPr/>
        </p:nvSpPr>
        <p:spPr>
          <a:xfrm>
            <a:off x="9895908" y="1797069"/>
            <a:ext cx="313830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400" i="1" dirty="0" err="1">
                <a:solidFill>
                  <a:schemeClr val="bg1"/>
                </a:solidFill>
              </a:rPr>
              <a:t>Cialdini</a:t>
            </a:r>
            <a:r>
              <a:rPr lang="pt-BR" sz="1400" i="1" dirty="0">
                <a:solidFill>
                  <a:schemeClr val="bg1"/>
                </a:solidFill>
              </a:rPr>
              <a:t> (2018)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E1EC2F-0082-4152-A7CF-4069C9C17CE3}"/>
              </a:ext>
            </a:extLst>
          </p:cNvPr>
          <p:cNvSpPr txBox="1"/>
          <p:nvPr/>
        </p:nvSpPr>
        <p:spPr>
          <a:xfrm>
            <a:off x="394243" y="3722184"/>
            <a:ext cx="10988496" cy="289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ea typeface="Corbel" panose="020B0503020204020204" pitchFamily="34" charset="0"/>
                <a:cs typeface="DokChampa" panose="020B0502040204020203" pitchFamily="34" charset="-34"/>
              </a:rPr>
              <a:t>Algumas características ajudam na hora de conquistar a afeição das pessoas: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pt-BR" sz="2400" dirty="0">
                <a:effectLst/>
                <a:ea typeface="Corbel" panose="020B0503020204020204" pitchFamily="34" charset="0"/>
                <a:cs typeface="DokChampa" panose="020B0502040204020203" pitchFamily="34" charset="-34"/>
              </a:rPr>
              <a:t>Atratividade física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pt-BR" sz="2400" dirty="0">
                <a:ea typeface="Corbel" panose="020B0503020204020204" pitchFamily="34" charset="0"/>
                <a:cs typeface="DokChampa" panose="020B0502040204020203" pitchFamily="34" charset="-34"/>
              </a:rPr>
              <a:t>Semelhança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pt-BR" sz="2400" dirty="0">
                <a:effectLst/>
                <a:ea typeface="Corbel" panose="020B0503020204020204" pitchFamily="34" charset="0"/>
                <a:cs typeface="DokChampa" panose="020B0502040204020203" pitchFamily="34" charset="-34"/>
              </a:rPr>
              <a:t>Elogios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pt-BR" sz="2400" dirty="0">
                <a:effectLst/>
                <a:ea typeface="Corbel" panose="020B0503020204020204" pitchFamily="34" charset="0"/>
                <a:cs typeface="DokChampa" panose="020B0502040204020203" pitchFamily="34" charset="-34"/>
              </a:rPr>
              <a:t>Contato e cooperação </a:t>
            </a:r>
          </a:p>
        </p:txBody>
      </p:sp>
    </p:spTree>
    <p:extLst>
      <p:ext uri="{BB962C8B-B14F-4D97-AF65-F5344CB8AC3E}">
        <p14:creationId xmlns:p14="http://schemas.microsoft.com/office/powerpoint/2010/main" val="29250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autoridade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02516" y="1332719"/>
            <a:ext cx="11018529" cy="1359506"/>
            <a:chOff x="209550" y="918965"/>
            <a:chExt cx="11018529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000" dirty="0">
                  <a:solidFill>
                    <a:schemeClr val="bg1"/>
                  </a:solidFill>
                </a:rPr>
                <a:t>O gatilho da autoridade nos indica que temos uma </a:t>
              </a:r>
              <a:r>
                <a:rPr lang="pt-BR" sz="2000" b="1" dirty="0">
                  <a:solidFill>
                    <a:srgbClr val="FF6600"/>
                  </a:solidFill>
                </a:rPr>
                <a:t>submissão arraigada à autoridade, isto é, tendemos a obedecer a ordens ou sugestões emitidas por qualquer indivíduo que possua autoridade</a:t>
              </a:r>
              <a:r>
                <a:rPr lang="pt-BR" sz="2000" dirty="0">
                  <a:solidFill>
                    <a:schemeClr val="bg1"/>
                  </a:solidFill>
                </a:rPr>
                <a:t>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969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 da escassez e urgência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02516" y="1332719"/>
            <a:ext cx="11018529" cy="1359506"/>
            <a:chOff x="209550" y="918965"/>
            <a:chExt cx="11018529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400" dirty="0">
                  <a:solidFill>
                    <a:schemeClr val="bg1"/>
                  </a:solidFill>
                </a:rPr>
                <a:t>As oportunidades </a:t>
              </a:r>
              <a:r>
                <a:rPr lang="pt-BR" sz="2400" b="1" dirty="0">
                  <a:solidFill>
                    <a:srgbClr val="FF6600"/>
                  </a:solidFill>
                </a:rPr>
                <a:t>parecem mais valiosas para nós quando estão menos disponíveis. 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41EFAB-D610-4E9A-86CB-54DC81BB75E1}"/>
              </a:ext>
            </a:extLst>
          </p:cNvPr>
          <p:cNvSpPr txBox="1"/>
          <p:nvPr/>
        </p:nvSpPr>
        <p:spPr>
          <a:xfrm>
            <a:off x="9628859" y="2377262"/>
            <a:ext cx="313830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400" i="1" dirty="0" err="1">
                <a:solidFill>
                  <a:schemeClr val="bg1"/>
                </a:solidFill>
              </a:rPr>
              <a:t>Cialdini</a:t>
            </a:r>
            <a:r>
              <a:rPr lang="pt-BR" sz="1400" i="1" dirty="0">
                <a:solidFill>
                  <a:schemeClr val="bg1"/>
                </a:solidFill>
              </a:rPr>
              <a:t> (2018)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ABC7D8-C1A2-45C9-AC37-AE60521E78BD}"/>
              </a:ext>
            </a:extLst>
          </p:cNvPr>
          <p:cNvSpPr txBox="1"/>
          <p:nvPr/>
        </p:nvSpPr>
        <p:spPr>
          <a:xfrm>
            <a:off x="229595" y="4534486"/>
            <a:ext cx="11539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Junto da Escassez, você também pode trabalhar a urgência. Urgência nada mais é do que uma escassez turbinada. A forma mais simples, como já falei na Prova Social, é </a:t>
            </a:r>
            <a:r>
              <a:rPr lang="pt-BR" b="1" dirty="0">
                <a:solidFill>
                  <a:srgbClr val="FF7000"/>
                </a:solidFill>
                <a:effectLst/>
                <a:latin typeface="Montserrat" panose="00000500000000000000" pitchFamily="2" charset="0"/>
              </a:rPr>
              <a:t>colocar um timer na frente do seu cliente. Quando ele vir que realmente faltam poucas horas ou poucos minutos para aproveitar a oferta, há uma chance muito grande dele agir</a:t>
            </a:r>
            <a:r>
              <a:rPr lang="pt-BR" b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(Ferreira, Gustavo. Gatilhos mentais. DVS Editora. Edição do Kindle, p. 46).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6928CF-F02E-74A0-F989-80946E09C778}"/>
              </a:ext>
            </a:extLst>
          </p:cNvPr>
          <p:cNvSpPr txBox="1"/>
          <p:nvPr/>
        </p:nvSpPr>
        <p:spPr>
          <a:xfrm>
            <a:off x="229595" y="3707483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 Urgência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29741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Gatilhos mentais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8" name="Imagem 7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5D25D678-A8D6-4C5A-AB05-54051F8EC3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9380" y="869934"/>
            <a:ext cx="7445950" cy="57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1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CESGRANRIO – BB – Escriturário - 2021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631104"/>
            <a:ext cx="117919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Mesmo sendo, ainda, alvo de controvérsias entre acadêmicos, as técnicas de gatilhos mentais são muito usadas por gestores de vendas e marketing. Uma empresa que vende roupas estabeleceu um tempo limite de 20 minutos para que o cliente compre com desconto através de seu aplicativo. Se o cliente não finalizar a compra nesse tempo, o carrinho de compras se esvazia e os descontos são perdidos. Esse é um caso característico de gatilho de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Urgência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Escassez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Ancoragem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Prova Social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Conformidade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A</a:t>
            </a:r>
          </a:p>
        </p:txBody>
      </p:sp>
    </p:spTree>
    <p:extLst>
      <p:ext uri="{BB962C8B-B14F-4D97-AF65-F5344CB8AC3E}">
        <p14:creationId xmlns:p14="http://schemas.microsoft.com/office/powerpoint/2010/main" val="2550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gatilho da aprovação social indica que tendemos a dizer sim aos pedidos de pessoas que conhecemos e de quem gostamos.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10714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Segundo o gatilho da escassez, as oportunidades parecem mais valiosas para nós quando estão menos disponíveis.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1768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988497F-F703-1955-58AB-AD60D4B9B2D0}"/>
              </a:ext>
            </a:extLst>
          </p:cNvPr>
          <p:cNvSpPr txBox="1"/>
          <p:nvPr/>
        </p:nvSpPr>
        <p:spPr>
          <a:xfrm>
            <a:off x="1059006" y="3335648"/>
            <a:ext cx="1004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32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INBOUND MARKETING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11ECC-AFFB-8EC3-43B3-F840DA58D4DA}"/>
              </a:ext>
            </a:extLst>
          </p:cNvPr>
          <p:cNvSpPr txBox="1"/>
          <p:nvPr/>
        </p:nvSpPr>
        <p:spPr>
          <a:xfrm>
            <a:off x="831806" y="2412318"/>
            <a:ext cx="1052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1E2D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FAIXA PRETA EM CESGRANRIO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193D40-9877-D523-4BBC-548F01D20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2" t="14117" r="10230" b="17682"/>
          <a:stretch/>
        </p:blipFill>
        <p:spPr>
          <a:xfrm>
            <a:off x="394138" y="5551906"/>
            <a:ext cx="1576552" cy="1047945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9B34A26-50F3-A98E-2480-BD752F20DA60}"/>
              </a:ext>
            </a:extLst>
          </p:cNvPr>
          <p:cNvGrpSpPr/>
          <p:nvPr/>
        </p:nvGrpSpPr>
        <p:grpSpPr>
          <a:xfrm>
            <a:off x="2706243" y="4166927"/>
            <a:ext cx="6779512" cy="646331"/>
            <a:chOff x="3296141" y="3357528"/>
            <a:chExt cx="6779512" cy="6463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49911AA-9F2D-DE85-2A66-12EE906A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41" y="3468786"/>
              <a:ext cx="423815" cy="42381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F0E9B29-0E6F-BCA4-A989-522525A2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903" y="3468786"/>
              <a:ext cx="423815" cy="423815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3634774-7B5A-59DB-2E9D-3D4E7C71732A}"/>
                </a:ext>
              </a:extLst>
            </p:cNvPr>
            <p:cNvSpPr txBox="1"/>
            <p:nvPr/>
          </p:nvSpPr>
          <p:spPr>
            <a:xfrm>
              <a:off x="3681891" y="3496027"/>
              <a:ext cx="245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profmarcelosoares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568DE78-5C72-78CE-424A-E19E03173965}"/>
                </a:ext>
              </a:extLst>
            </p:cNvPr>
            <p:cNvSpPr txBox="1"/>
            <p:nvPr/>
          </p:nvSpPr>
          <p:spPr>
            <a:xfrm>
              <a:off x="6669718" y="3357528"/>
              <a:ext cx="340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32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Administração Faixa Preta – Prof. Marcelo Soares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245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Conceito de Inbound Marketing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915546-F34A-45CC-AE81-7709442B86C2}"/>
              </a:ext>
            </a:extLst>
          </p:cNvPr>
          <p:cNvGrpSpPr/>
          <p:nvPr/>
        </p:nvGrpSpPr>
        <p:grpSpPr>
          <a:xfrm>
            <a:off x="311424" y="1110873"/>
            <a:ext cx="12096140" cy="1359506"/>
            <a:chOff x="209550" y="918965"/>
            <a:chExt cx="12096140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08D71E-CFBF-48E9-BE2A-A6B23B41E6BA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9D50D6-4371-46E5-BA3B-98B3226D92DF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B6592-4219-46BF-AFE5-239A7007E01E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84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Inbound Marketing é o </a:t>
              </a:r>
              <a:r>
                <a:rPr lang="pt-BR" b="1" dirty="0">
                  <a:solidFill>
                    <a:srgbClr val="FF6600"/>
                  </a:solidFill>
                </a:rPr>
                <a:t>conjunto de estratégias de marketing que visam atrair e converter clientes usando conteúdo relevante</a:t>
              </a:r>
              <a:r>
                <a:rPr lang="pt-BR" dirty="0">
                  <a:solidFill>
                    <a:schemeClr val="bg1"/>
                  </a:solidFill>
                </a:rPr>
                <a:t>. Diferente do marketing tradicional, no Inbound Marketing a empresa não vai atrás de clientes, mas explora canais como mecanismos de busca, blogs e redes sociais para ser encontrada.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B124B6-26B4-46BB-A9C9-713D00677F6C}"/>
                </a:ext>
              </a:extLst>
            </p:cNvPr>
            <p:cNvSpPr txBox="1"/>
            <p:nvPr/>
          </p:nvSpPr>
          <p:spPr>
            <a:xfrm>
              <a:off x="9167386" y="193780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Resultados Digitais (2021)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E31530-C07E-4FC7-9859-054FEDB15A14}"/>
              </a:ext>
            </a:extLst>
          </p:cNvPr>
          <p:cNvSpPr txBox="1"/>
          <p:nvPr/>
        </p:nvSpPr>
        <p:spPr>
          <a:xfrm>
            <a:off x="1055584" y="3380351"/>
            <a:ext cx="97828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</a:t>
            </a:r>
            <a:r>
              <a:rPr lang="pt-BR" sz="2200" dirty="0"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principal instrumento do inbound marketing é o </a:t>
            </a:r>
            <a:r>
              <a:rPr lang="pt-BR" sz="22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marketing de conteúdo</a:t>
            </a:r>
            <a:endParaRPr lang="pt-BR" sz="22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B1F0340-5295-450E-847C-23AACC742D9F}"/>
              </a:ext>
            </a:extLst>
          </p:cNvPr>
          <p:cNvGrpSpPr/>
          <p:nvPr/>
        </p:nvGrpSpPr>
        <p:grpSpPr>
          <a:xfrm>
            <a:off x="311424" y="4664564"/>
            <a:ext cx="12935384" cy="1359506"/>
            <a:chOff x="209550" y="918965"/>
            <a:chExt cx="12935384" cy="135950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8C1725E-FCA0-42A2-81C1-3946D6CC20F9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D753BF8-6C0A-4424-A923-3CAD513F55BA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82C69A0-04A0-4C0F-8803-3D9A721EA052}"/>
                </a:ext>
              </a:extLst>
            </p:cNvPr>
            <p:cNvSpPr txBox="1"/>
            <p:nvPr/>
          </p:nvSpPr>
          <p:spPr>
            <a:xfrm>
              <a:off x="291484" y="1026736"/>
              <a:ext cx="10731494" cy="84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dirty="0">
                  <a:solidFill>
                    <a:schemeClr val="bg1"/>
                  </a:solidFill>
                </a:rPr>
                <a:t>Em poucas palavras, marketing de conteúdo é uma </a:t>
              </a:r>
              <a:r>
                <a:rPr lang="pt-BR" b="1" dirty="0">
                  <a:solidFill>
                    <a:srgbClr val="FF6600"/>
                  </a:solidFill>
                </a:rPr>
                <a:t>abordagem que envolve criar, selecionar, distribuir e ampliar conteúdo que seja interessante, relevante e útil para um público </a:t>
              </a:r>
              <a:r>
                <a:rPr lang="pt-BR" dirty="0">
                  <a:solidFill>
                    <a:schemeClr val="bg1"/>
                  </a:solidFill>
                </a:rPr>
                <a:t>claramente definido com o objetivo de gerar conversas sobre esse conteúdo 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2A6E487-A08A-4B99-A678-5DA218AD1C27}"/>
                </a:ext>
              </a:extLst>
            </p:cNvPr>
            <p:cNvSpPr txBox="1"/>
            <p:nvPr/>
          </p:nvSpPr>
          <p:spPr>
            <a:xfrm>
              <a:off x="10006630" y="1937805"/>
              <a:ext cx="313830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Kotler (2017)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9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Outbound Marketing x Inbound Marketing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17840DE-F8C0-45D5-B0A6-3209410D9A31}"/>
              </a:ext>
            </a:extLst>
          </p:cNvPr>
          <p:cNvGraphicFramePr>
            <a:graphicFrameLocks noGrp="1"/>
          </p:cNvGraphicFramePr>
          <p:nvPr/>
        </p:nvGraphicFramePr>
        <p:xfrm>
          <a:off x="798284" y="797985"/>
          <a:ext cx="4428299" cy="5836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299">
                  <a:extLst>
                    <a:ext uri="{9D8B030D-6E8A-4147-A177-3AD203B41FA5}">
                      <a16:colId xmlns:a16="http://schemas.microsoft.com/office/drawing/2014/main" val="1075765453"/>
                    </a:ext>
                  </a:extLst>
                </a:gridCol>
              </a:tblGrid>
              <a:tr h="7164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dirty="0">
                          <a:effectLst/>
                        </a:rPr>
                        <a:t>Outbound Marketing</a:t>
                      </a:r>
                      <a:endParaRPr lang="pt-BR" sz="2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32019"/>
                  </a:ext>
                </a:extLst>
              </a:tr>
              <a:tr h="3095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Foco na propaganda ativa, na divulgação direta do produto.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9502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Empresa procura clientes.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73124"/>
                  </a:ext>
                </a:extLst>
              </a:tr>
              <a:tr h="308113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Comunicação unidirecional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03157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Prospecção ativa via cold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calls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, anúncios tradicionais, flyers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82640"/>
                  </a:ext>
                </a:extLst>
              </a:tr>
              <a:tr h="496956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Maior custo médio de aquisição do cliente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11364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Pouco ou nenhum valor agregado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90345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Marketing de interrupção (invasivo, não pede autorização)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4699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Listas não segmentadas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71187"/>
                  </a:ext>
                </a:extLst>
              </a:tr>
              <a:tr h="4671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Propagandas que não geram valor para o cliente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82469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Foco na propaganda ativa, na divulgação direta do produto.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0851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CBCFDC0-107D-4DE4-818A-6AE8AB6D9427}"/>
              </a:ext>
            </a:extLst>
          </p:cNvPr>
          <p:cNvGraphicFramePr>
            <a:graphicFrameLocks noGrp="1"/>
          </p:cNvGraphicFramePr>
          <p:nvPr/>
        </p:nvGraphicFramePr>
        <p:xfrm>
          <a:off x="5688819" y="797985"/>
          <a:ext cx="5025564" cy="570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564">
                  <a:extLst>
                    <a:ext uri="{9D8B030D-6E8A-4147-A177-3AD203B41FA5}">
                      <a16:colId xmlns:a16="http://schemas.microsoft.com/office/drawing/2014/main" val="2605401139"/>
                    </a:ext>
                  </a:extLst>
                </a:gridCol>
              </a:tblGrid>
              <a:tr h="6928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Inbound marketing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77081"/>
                  </a:ext>
                </a:extLst>
              </a:tr>
              <a:tr h="67790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Foco em conteúdo, na educação do público.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78194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Cliente vem até a empresa, pois é atraído.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770825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Comunicação bidirecional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222425"/>
                  </a:ext>
                </a:extLst>
              </a:tr>
              <a:tr h="121342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Clientes atraídos por conteúdo de valor por meio de buscadores, sites de referências e mídias sociais.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834472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Menor custo médio para aquisição de clientes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850756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Movido por criatividade, talento e esforço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342"/>
                  </a:ext>
                </a:extLst>
              </a:tr>
              <a:tr h="79975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Marketing de permissão (realizado, após permissão do potencial cliente).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26838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SEO e listas segmentadas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79018"/>
                  </a:ext>
                </a:extLst>
              </a:tr>
              <a:tr h="3860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Conteúdos relevantes para a persona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2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Conceito de Lead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3C70BE-DF73-45D7-B54B-1DF50501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871" y="41430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A0E24D2-4D51-406E-B2CC-62BDB597BC4D}"/>
              </a:ext>
            </a:extLst>
          </p:cNvPr>
          <p:cNvGrpSpPr/>
          <p:nvPr/>
        </p:nvGrpSpPr>
        <p:grpSpPr>
          <a:xfrm>
            <a:off x="436684" y="1113789"/>
            <a:ext cx="11018529" cy="1359506"/>
            <a:chOff x="209550" y="918965"/>
            <a:chExt cx="11018529" cy="1359506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C61AF57-D566-4EBF-AFA1-1288C2AD33EE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2A6DADD-FC4D-4149-8069-F98EED26430E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F426337-B762-4334-A9E5-4CAF9C0E5EA2}"/>
                </a:ext>
              </a:extLst>
            </p:cNvPr>
            <p:cNvSpPr txBox="1"/>
            <p:nvPr/>
          </p:nvSpPr>
          <p:spPr>
            <a:xfrm>
              <a:off x="291484" y="1045202"/>
              <a:ext cx="1073149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800" dirty="0">
                  <a:solidFill>
                    <a:schemeClr val="bg1"/>
                  </a:solidFill>
                </a:rPr>
                <a:t>Leads são </a:t>
              </a:r>
              <a:r>
                <a:rPr lang="pt-BR" sz="2800" b="1" dirty="0">
                  <a:solidFill>
                    <a:srgbClr val="FF6600"/>
                  </a:solidFill>
                </a:rPr>
                <a:t>informações de contato de possíveis consumidores</a:t>
              </a:r>
              <a:r>
                <a:rPr lang="pt-BR" sz="2800" dirty="0">
                  <a:solidFill>
                    <a:schemeClr val="bg1"/>
                  </a:solidFill>
                </a:rPr>
                <a:t>.</a:t>
              </a:r>
              <a:endParaRPr lang="en-US" sz="2800" b="1" dirty="0">
                <a:solidFill>
                  <a:srgbClr val="FF6600"/>
                </a:solidFill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99A7917-16E6-4CBA-A963-73AD25949A4E}"/>
                </a:ext>
              </a:extLst>
            </p:cNvPr>
            <p:cNvSpPr txBox="1"/>
            <p:nvPr/>
          </p:nvSpPr>
          <p:spPr>
            <a:xfrm>
              <a:off x="9638444" y="1750036"/>
              <a:ext cx="138453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Kotler  (2017)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44B56B7-76D9-4B79-85F5-671681F53558}"/>
              </a:ext>
            </a:extLst>
          </p:cNvPr>
          <p:cNvGrpSpPr/>
          <p:nvPr/>
        </p:nvGrpSpPr>
        <p:grpSpPr>
          <a:xfrm>
            <a:off x="457167" y="2766853"/>
            <a:ext cx="11018529" cy="1359506"/>
            <a:chOff x="209550" y="918965"/>
            <a:chExt cx="11018529" cy="135950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F3B28FD-B82D-40C7-B38D-8A60EFD153BE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39EDFA2-45BD-448C-AB6E-A32F152E51C9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EAAFB70-D0E1-4959-8AC2-8BA4658AD808}"/>
                </a:ext>
              </a:extLst>
            </p:cNvPr>
            <p:cNvSpPr txBox="1"/>
            <p:nvPr/>
          </p:nvSpPr>
          <p:spPr>
            <a:xfrm>
              <a:off x="291484" y="1045202"/>
              <a:ext cx="1073149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800" dirty="0">
                  <a:solidFill>
                    <a:schemeClr val="bg1"/>
                  </a:solidFill>
                </a:rPr>
                <a:t>Leads são </a:t>
              </a:r>
              <a:r>
                <a:rPr lang="pt-BR" sz="2800" b="1" dirty="0">
                  <a:solidFill>
                    <a:srgbClr val="FF6600"/>
                  </a:solidFill>
                </a:rPr>
                <a:t>pessoas ou empresas que demonstram interesse no seu produto ou serviço </a:t>
              </a:r>
              <a:r>
                <a:rPr lang="pt-BR" sz="2800" dirty="0">
                  <a:solidFill>
                    <a:schemeClr val="bg1"/>
                  </a:solidFill>
                </a:rPr>
                <a:t>.</a:t>
              </a:r>
              <a:endParaRPr lang="en-US" sz="2800" b="1" dirty="0">
                <a:solidFill>
                  <a:srgbClr val="FF6600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B2C5EB5-C260-4308-A2E7-A97E1C31AC54}"/>
                </a:ext>
              </a:extLst>
            </p:cNvPr>
            <p:cNvSpPr txBox="1"/>
            <p:nvPr/>
          </p:nvSpPr>
          <p:spPr>
            <a:xfrm>
              <a:off x="9288078" y="1806581"/>
              <a:ext cx="1775867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Gabriel e </a:t>
              </a:r>
              <a:r>
                <a:rPr lang="pt-BR" sz="1400" i="1" dirty="0" err="1">
                  <a:solidFill>
                    <a:schemeClr val="bg1"/>
                  </a:solidFill>
                </a:rPr>
                <a:t>Kiso</a:t>
              </a:r>
              <a:r>
                <a:rPr lang="pt-BR" sz="1400" i="1" dirty="0">
                  <a:solidFill>
                    <a:schemeClr val="bg1"/>
                  </a:solidFill>
                </a:rPr>
                <a:t>  (2020)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ABAE556-88C6-4DE8-A1D2-AF647704F4EE}"/>
              </a:ext>
            </a:extLst>
          </p:cNvPr>
          <p:cNvGrpSpPr/>
          <p:nvPr/>
        </p:nvGrpSpPr>
        <p:grpSpPr>
          <a:xfrm>
            <a:off x="436684" y="4624535"/>
            <a:ext cx="11347595" cy="1359506"/>
            <a:chOff x="209550" y="918965"/>
            <a:chExt cx="11347595" cy="13595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CBB80D3-68B0-4556-B605-202AFCBBFA97}"/>
                </a:ext>
              </a:extLst>
            </p:cNvPr>
            <p:cNvSpPr/>
            <p:nvPr/>
          </p:nvSpPr>
          <p:spPr>
            <a:xfrm>
              <a:off x="250517" y="973399"/>
              <a:ext cx="10977562" cy="130507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31CF758-DE56-4E33-9F6A-D7A2E62392FB}"/>
                </a:ext>
              </a:extLst>
            </p:cNvPr>
            <p:cNvSpPr/>
            <p:nvPr/>
          </p:nvSpPr>
          <p:spPr>
            <a:xfrm>
              <a:off x="209550" y="918965"/>
              <a:ext cx="10977562" cy="1305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0DE724BB-1465-4E71-8865-F7DFB014D045}"/>
                </a:ext>
              </a:extLst>
            </p:cNvPr>
            <p:cNvSpPr txBox="1"/>
            <p:nvPr/>
          </p:nvSpPr>
          <p:spPr>
            <a:xfrm>
              <a:off x="291484" y="1045202"/>
              <a:ext cx="107314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2000" b="1" dirty="0">
                  <a:solidFill>
                    <a:srgbClr val="FF6600"/>
                  </a:solidFill>
                </a:rPr>
                <a:t>Potenciais clientes que demonstram interesse em produtos ou serviços, seja através de contacto presencial ou telefónico ou de comportamentos digitais </a:t>
              </a:r>
              <a:r>
                <a:rPr lang="pt-BR" sz="2000" dirty="0">
                  <a:solidFill>
                    <a:schemeClr val="bg1"/>
                  </a:solidFill>
                </a:rPr>
                <a:t>como a visita a páginas específicas em websites, o download de conteúdos ou o preenchimento de um formulário de pedido de proposta, </a:t>
              </a:r>
              <a:r>
                <a:rPr lang="pt-BR" sz="2000" dirty="0" err="1">
                  <a:solidFill>
                    <a:schemeClr val="bg1"/>
                  </a:solidFill>
                </a:rPr>
                <a:t>etc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CC497BD-11A3-44EA-B585-7548742852FA}"/>
                </a:ext>
              </a:extLst>
            </p:cNvPr>
            <p:cNvSpPr txBox="1"/>
            <p:nvPr/>
          </p:nvSpPr>
          <p:spPr>
            <a:xfrm>
              <a:off x="9781278" y="1967126"/>
              <a:ext cx="1775867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23850" algn="l"/>
                </a:tabLst>
              </a:pPr>
              <a:r>
                <a:rPr lang="pt-BR" sz="1400" i="1" dirty="0">
                  <a:solidFill>
                    <a:schemeClr val="bg1"/>
                  </a:solidFill>
                </a:rPr>
                <a:t>Oliveira (2015)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Metodologia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Hubspot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de Inbound Marketing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385DAC-27E0-4E81-A69D-6E9E32C3EC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7543" r="3757" b="18965"/>
          <a:stretch/>
        </p:blipFill>
        <p:spPr bwMode="auto">
          <a:xfrm>
            <a:off x="1954664" y="2330798"/>
            <a:ext cx="8010608" cy="362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548E86-B235-49E4-A046-2A71B297BF4B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Brian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Halligan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, criador do termo marketing inbound, propõe uma metodologia de implantação. </a:t>
            </a:r>
          </a:p>
        </p:txBody>
      </p:sp>
    </p:spTree>
    <p:extLst>
      <p:ext uri="{BB962C8B-B14F-4D97-AF65-F5344CB8AC3E}">
        <p14:creationId xmlns:p14="http://schemas.microsoft.com/office/powerpoint/2010/main" val="17054877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Atrair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3C70BE-DF73-45D7-B54B-1DF50501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871" y="41430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26004A-FAE3-48E7-9222-72E0D7CB8CE4}"/>
              </a:ext>
            </a:extLst>
          </p:cNvPr>
          <p:cNvSpPr txBox="1"/>
          <p:nvPr/>
        </p:nvSpPr>
        <p:spPr>
          <a:xfrm>
            <a:off x="200025" y="82502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Blog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9AC4EE-6FAE-4F1F-8BFA-173F451AC699}"/>
              </a:ext>
            </a:extLst>
          </p:cNvPr>
          <p:cNvSpPr txBox="1"/>
          <p:nvPr/>
        </p:nvSpPr>
        <p:spPr>
          <a:xfrm>
            <a:off x="200025" y="1405920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Um blog é útil para publicar conteúdo educacional e relevante. Se as pessoas consumirem com frequência o conteúdo do blog de uma empresa, provavelmente, visitarão seu site em algum momento. De fato, as empresas que têm um blog recebem 55% mais visitantes no site. Um blog pode ser útil para mostrar experiência, autoridade e conhecimento especializado sobre um setor.</a:t>
            </a:r>
            <a:endParaRPr lang="pt-BR" sz="1600" b="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4C145B-7C77-456A-8D7B-1FC4C875B42E}"/>
              </a:ext>
            </a:extLst>
          </p:cNvPr>
          <p:cNvSpPr txBox="1"/>
          <p:nvPr/>
        </p:nvSpPr>
        <p:spPr>
          <a:xfrm>
            <a:off x="200025" y="275360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Palavras-chave (SEO – </a:t>
            </a:r>
            <a:r>
              <a:rPr lang="pt-BR" sz="2400" u="sng" dirty="0">
                <a:solidFill>
                  <a:srgbClr val="C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</a:t>
            </a: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earch </a:t>
            </a:r>
            <a:r>
              <a:rPr lang="pt-BR" sz="2400" u="sng" dirty="0" err="1">
                <a:solidFill>
                  <a:srgbClr val="C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</a:t>
            </a:r>
            <a:r>
              <a:rPr lang="pt-BR" sz="2400" u="sng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ngine</a:t>
            </a: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u="sng" dirty="0" err="1">
                <a:solidFill>
                  <a:srgbClr val="C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u="sng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ptimization</a:t>
            </a: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EE0CAE3-3138-47BA-A039-2E1A725E7215}"/>
              </a:ext>
            </a:extLst>
          </p:cNvPr>
          <p:cNvSpPr txBox="1"/>
          <p:nvPr/>
        </p:nvSpPr>
        <p:spPr>
          <a:xfrm>
            <a:off x="200025" y="3271153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Estar nos resultados de busca faz grande diferença, portanto, o SEO é muito importante para atrair novos leads. Quando alguém usa um mecanismo de busca (Google, por exemplo) para procurar uma solução que a empresa oferece, quanto melhor posicionado estiver o site da empresa na primeira página de resultados, mais visitantes provavelmente ela receberá.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8D0EA22-D57A-4DE1-8EFD-D72D8DC7222A}"/>
              </a:ext>
            </a:extLst>
          </p:cNvPr>
          <p:cNvSpPr txBox="1"/>
          <p:nvPr/>
        </p:nvSpPr>
        <p:spPr>
          <a:xfrm>
            <a:off x="206692" y="4600293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Redes Sociais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6D41698-071E-4BA5-BBD6-F63CE9CE0B3D}"/>
              </a:ext>
            </a:extLst>
          </p:cNvPr>
          <p:cNvSpPr txBox="1"/>
          <p:nvPr/>
        </p:nvSpPr>
        <p:spPr>
          <a:xfrm>
            <a:off x="206692" y="5073993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As redes sociais amadureceram rapidamente nos últimos 10 anos. Hoje, as empresas utilizam esse canal como uma voz para sua marca.  Trata-se de uma mídia multifuncional para criar autoridade, criar comunidade em torno da marca, fazer interações com leads e dar suporte ao cliente.</a:t>
            </a:r>
          </a:p>
        </p:txBody>
      </p:sp>
    </p:spTree>
    <p:extLst>
      <p:ext uri="{BB962C8B-B14F-4D97-AF65-F5344CB8AC3E}">
        <p14:creationId xmlns:p14="http://schemas.microsoft.com/office/powerpoint/2010/main" val="38735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Converter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26004A-FAE3-48E7-9222-72E0D7CB8CE4}"/>
              </a:ext>
            </a:extLst>
          </p:cNvPr>
          <p:cNvSpPr txBox="1"/>
          <p:nvPr/>
        </p:nvSpPr>
        <p:spPr>
          <a:xfrm>
            <a:off x="200025" y="82502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Landing </a:t>
            </a:r>
            <a:r>
              <a:rPr lang="pt-BR" sz="2400" u="sng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pages</a:t>
            </a:r>
            <a:endParaRPr lang="pt-BR" sz="2400" u="sng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9AC4EE-6FAE-4F1F-8BFA-173F451AC699}"/>
              </a:ext>
            </a:extLst>
          </p:cNvPr>
          <p:cNvSpPr txBox="1"/>
          <p:nvPr/>
        </p:nvSpPr>
        <p:spPr>
          <a:xfrm>
            <a:off x="200025" y="1405920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É a página principal para apresentar uma amostra do conteúdo fechado e provocar o potencial lead, para que ele dê seus dados em troca do conteúdo completo. Para isso, a página deve possuir um formulário, um CTA (</a:t>
            </a:r>
            <a:r>
              <a:rPr lang="pt-BR" sz="1600" b="0" dirty="0" err="1">
                <a:effectLst/>
              </a:rPr>
              <a:t>call</a:t>
            </a:r>
            <a:r>
              <a:rPr lang="pt-BR" sz="1600" b="0" dirty="0">
                <a:effectLst/>
              </a:rPr>
              <a:t> </a:t>
            </a:r>
            <a:r>
              <a:rPr lang="pt-BR" sz="1600" b="0" dirty="0" err="1">
                <a:effectLst/>
              </a:rPr>
              <a:t>to</a:t>
            </a:r>
            <a:r>
              <a:rPr lang="pt-BR" sz="1600" b="0" dirty="0">
                <a:effectLst/>
              </a:rPr>
              <a:t> </a:t>
            </a:r>
            <a:r>
              <a:rPr lang="pt-BR" sz="1600" b="0" dirty="0" err="1">
                <a:effectLst/>
              </a:rPr>
              <a:t>action</a:t>
            </a:r>
            <a:r>
              <a:rPr lang="pt-BR" sz="1600" b="0" dirty="0">
                <a:effectLst/>
              </a:rPr>
              <a:t>) e um design atrativo. Recomenda-se que, nesta página, não haja menus ou links para outras páginas, o foco deve ser totalmente voltado para converter o lead.</a:t>
            </a:r>
            <a:endParaRPr lang="pt-BR" sz="1600" b="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4C145B-7C77-456A-8D7B-1FC4C875B42E}"/>
              </a:ext>
            </a:extLst>
          </p:cNvPr>
          <p:cNvSpPr txBox="1"/>
          <p:nvPr/>
        </p:nvSpPr>
        <p:spPr>
          <a:xfrm>
            <a:off x="200025" y="275360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Conteúdo dinâmico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EE0CAE3-3138-47BA-A039-2E1A725E7215}"/>
              </a:ext>
            </a:extLst>
          </p:cNvPr>
          <p:cNvSpPr txBox="1"/>
          <p:nvPr/>
        </p:nvSpPr>
        <p:spPr>
          <a:xfrm>
            <a:off x="200025" y="3271153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O conteúdo dinâmico permite apresentar diferentes textos, imagens e design de acordo com o comportamento do lead, por exemplo, de que página ele veio antes de chegar na landing page. Normalmente, plataformas de automação de marketing já incluem esse tipo de funcionalidade. O conteúdo dinâmico é útil tanto no estágio de converter leads, quanto no estágio de encantar os clientes..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8D0EA22-D57A-4DE1-8EFD-D72D8DC7222A}"/>
              </a:ext>
            </a:extLst>
          </p:cNvPr>
          <p:cNvSpPr txBox="1"/>
          <p:nvPr/>
        </p:nvSpPr>
        <p:spPr>
          <a:xfrm>
            <a:off x="206692" y="4600293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Formulários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6D41698-071E-4BA5-BBD6-F63CE9CE0B3D}"/>
              </a:ext>
            </a:extLst>
          </p:cNvPr>
          <p:cNvSpPr txBox="1"/>
          <p:nvPr/>
        </p:nvSpPr>
        <p:spPr>
          <a:xfrm>
            <a:off x="206692" y="5073993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Os formulários devem capturar o nome, e-mail, telefone e qualquer outra informação relevante do lead em potencial para que a empresa possa qualificá-lo dentro do funil de vendas. Quando um possível lead preenche um formulário na página da empresa, uma conversão acontece, o que permite que a empresa continue nutrindo esse lead com conteúdo cada vez mais personalizado</a:t>
            </a:r>
          </a:p>
        </p:txBody>
      </p:sp>
    </p:spTree>
    <p:extLst>
      <p:ext uri="{BB962C8B-B14F-4D97-AF65-F5344CB8AC3E}">
        <p14:creationId xmlns:p14="http://schemas.microsoft.com/office/powerpoint/2010/main" val="18766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Fechar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26004A-FAE3-48E7-9222-72E0D7CB8CE4}"/>
              </a:ext>
            </a:extLst>
          </p:cNvPr>
          <p:cNvSpPr txBox="1"/>
          <p:nvPr/>
        </p:nvSpPr>
        <p:spPr>
          <a:xfrm>
            <a:off x="206692" y="1046298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Customer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u="sng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Relationship</a:t>
            </a:r>
            <a:r>
              <a:rPr lang="pt-BR" sz="24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Management - CRM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9AC4EE-6FAE-4F1F-8BFA-173F451AC699}"/>
              </a:ext>
            </a:extLst>
          </p:cNvPr>
          <p:cNvSpPr txBox="1"/>
          <p:nvPr/>
        </p:nvSpPr>
        <p:spPr>
          <a:xfrm>
            <a:off x="206692" y="1627191"/>
            <a:ext cx="11778615" cy="125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O CRM é um conjunto de </a:t>
            </a:r>
            <a:r>
              <a:rPr lang="pt-BR" sz="1600" b="0" u="sng" dirty="0">
                <a:solidFill>
                  <a:srgbClr val="002060"/>
                </a:solidFill>
                <a:effectLst/>
              </a:rPr>
              <a:t>ações realizadas para gerenciar a interação do cliente com a empresa</a:t>
            </a:r>
            <a:r>
              <a:rPr lang="pt-BR" sz="1600" b="0" dirty="0">
                <a:effectLst/>
              </a:rPr>
              <a:t>. Na prática, as atividades de CRM são realizadas por meio de um sistema que permite o gerenciamento dos dados dos contatos, incluindo interações com a equipe de marketing e vendas. A maior parte das plataformas de automação de marketing já possuem um serviço incluído de CRM que permite interações com outros sistemas</a:t>
            </a:r>
            <a:endParaRPr lang="pt-BR" sz="1600" b="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4C145B-7C77-456A-8D7B-1FC4C875B42E}"/>
              </a:ext>
            </a:extLst>
          </p:cNvPr>
          <p:cNvSpPr txBox="1"/>
          <p:nvPr/>
        </p:nvSpPr>
        <p:spPr>
          <a:xfrm>
            <a:off x="206692" y="3458817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Fluxos de trabalho – Workflow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EE0CAE3-3138-47BA-A039-2E1A725E7215}"/>
              </a:ext>
            </a:extLst>
          </p:cNvPr>
          <p:cNvSpPr txBox="1"/>
          <p:nvPr/>
        </p:nvSpPr>
        <p:spPr>
          <a:xfrm>
            <a:off x="206692" y="3976363"/>
            <a:ext cx="11778615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600" b="0" dirty="0">
                <a:effectLst/>
              </a:rPr>
              <a:t>Workflows são os fluxos de trabalho, isto é, a sequência de etapas realizadas para concluir uma atividade. Esses fluxos costumam ser representados por fluxogramas. Em Marketing, esse termo costuma ser utilizado para planejar a as atividades que a empresa precisa realizar para proporcionar boas interações com os clientes</a:t>
            </a:r>
          </a:p>
        </p:txBody>
      </p:sp>
    </p:spTree>
    <p:extLst>
      <p:ext uri="{BB962C8B-B14F-4D97-AF65-F5344CB8AC3E}">
        <p14:creationId xmlns:p14="http://schemas.microsoft.com/office/powerpoint/2010/main" val="30159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Encantar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26004A-FAE3-48E7-9222-72E0D7CB8CE4}"/>
              </a:ext>
            </a:extLst>
          </p:cNvPr>
          <p:cNvSpPr txBox="1"/>
          <p:nvPr/>
        </p:nvSpPr>
        <p:spPr>
          <a:xfrm>
            <a:off x="206692" y="1185446"/>
            <a:ext cx="1151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Levantamento e Monitoramento Social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9AC4EE-6FAE-4F1F-8BFA-173F451AC699}"/>
              </a:ext>
            </a:extLst>
          </p:cNvPr>
          <p:cNvSpPr txBox="1"/>
          <p:nvPr/>
        </p:nvSpPr>
        <p:spPr>
          <a:xfrm>
            <a:off x="206692" y="1766339"/>
            <a:ext cx="11778615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b="0" dirty="0">
                <a:effectLst/>
              </a:rPr>
              <a:t>Os levantamentos e o monitoramento social correspondem às atividades realizadas no pós-venda. Essas atividades buscam mapear a satisfação dos clientes e as manifestações dos clientes acerca da empresa em redes sociais e sites de reclamação</a:t>
            </a:r>
            <a:endParaRPr lang="pt-BR" b="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38C023-4909-464E-8578-6B36B44E12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7543" r="3757" b="18965"/>
          <a:stretch/>
        </p:blipFill>
        <p:spPr bwMode="auto">
          <a:xfrm>
            <a:off x="1885090" y="2827754"/>
            <a:ext cx="8010608" cy="362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84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AOCP – IBGE – Analista - 2019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 empresas privadas e até mesmo órgãos públicos têm adotado uma nova estratégia comunicacional que é baseada na criação e no compartilhamento de conteúdo voltado para um público-alvo específico com o objetivo de estabelecer um relacionamento duradouro. Em outras palavras, em vez de interromper os clientes em potencial, a ideia é atraí-los por meio de conteúdo relevante. Essa estratégia é denominada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Storytelling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Marketing Digital.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Inbound Marketing.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Outbound Marketing.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B2C (do inglês, business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to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consumer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</a:t>
            </a:r>
          </a:p>
        </p:txBody>
      </p:sp>
    </p:spTree>
    <p:extLst>
      <p:ext uri="{BB962C8B-B14F-4D97-AF65-F5344CB8AC3E}">
        <p14:creationId xmlns:p14="http://schemas.microsoft.com/office/powerpoint/2010/main" val="11367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AOCP – IBGE – Analista - 2019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São consideradas ferramentas de Inbound Marketing: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gerenciamento de blogs, SEO, análise de métricas e automação de e-mail-marketing.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SEO, flyers, outdoors, mala-direta.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propaganda em rádio e televisão, SEO, mala-direta, prospecção em empresas.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prospecção em empresas, telemarketing, análise de métricas, mala direta.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gerenciamento de blogs, SEO, análise de métricas e telemarketing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A</a:t>
            </a:r>
          </a:p>
        </p:txBody>
      </p:sp>
    </p:spTree>
    <p:extLst>
      <p:ext uri="{BB962C8B-B14F-4D97-AF65-F5344CB8AC3E}">
        <p14:creationId xmlns:p14="http://schemas.microsoft.com/office/powerpoint/2010/main" val="33545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AOCP – SECOM/PA – Publicitário - 2018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 realização do Plano de Mídia permite que a agência defina para seu anunciante os melhores meios, veículos e estratégias a serem usados. E uma das estratégias a ser usada é a de Inbound Marketing.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Assinale a alternativa correta quanto ao Inbound Marketing na publicidade.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Trabalha com o uso de ferramentas online que, na maioria das vezes, são gratuitas, como blogs e redes sociais, sem a necessidade de investimentos exorbitantes por parte do anunciante.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A ferramenta de Inbound Marketing não é recomendada para as organizações e anunciantes que estão iniciando suas atividades no mercado, devido ao baixo investimento.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O Inbound Marketing é utilizado para atrair todas as pessoas, independente se estas buscam ou não o que a organização e o anunciante estão oferecendo no mercado.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Apesar de ser uma ferramenta online, o Inbound Marketing não permite a presença da organização e do anunciante nas redes sociais, somente por meio do e-mail marketing.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Para trabalhar o Inbound Marketing é necessário e importante que as organizações e anunciantes, possuam um alto orçamento destinado ao Marketing Digital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A</a:t>
            </a:r>
          </a:p>
        </p:txBody>
      </p:sp>
    </p:spTree>
    <p:extLst>
      <p:ext uri="{BB962C8B-B14F-4D97-AF65-F5344CB8AC3E}">
        <p14:creationId xmlns:p14="http://schemas.microsoft.com/office/powerpoint/2010/main" val="38286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FGV – CODEMIG – Analista - 2015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883584"/>
            <a:ext cx="1151988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Uma empresa resolveu investir em Inbound Marketing para alavancar suas vendas online. Contudo, a partir do momento em que qualquer organização ou pessoa pode ter um perfil em redes sociais, criar um blog ou produzir conteúdo na internet, é fundamental se destacar. Essa corrente do marketing aposta na relevância e na não imposição do conteúdo transmitido como modo de atração de possíveis consumidores e fortalecimento da marca. É exemplo de Inbound Marketing: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anúncio de 30 segundos ou menos veiculado no </a:t>
            </a:r>
            <a:r>
              <a:rPr lang="pt-BR" sz="20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youtube</a:t>
            </a: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, antes da exibição de um clip musical;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anúncio de sobrecapa que acompanha o jornal impresso;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c) imagem estática, com finalidade comercial, inserida por um segundo, durante exibição de filmes ou na programação;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d) vinheta dos patrocinadores exibida por determinado canal de televisão ao longo de uma partida de futebol;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e) foto postada no Instagram pelo perfil oficial da empresa.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</a:t>
            </a:r>
          </a:p>
        </p:txBody>
      </p:sp>
    </p:spTree>
    <p:extLst>
      <p:ext uri="{BB962C8B-B14F-4D97-AF65-F5344CB8AC3E}">
        <p14:creationId xmlns:p14="http://schemas.microsoft.com/office/powerpoint/2010/main" val="24269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Inbound Marketing é o conjunto de estratégias de marketing que visam atrair e converter clientes usando conteúdo relevante.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Certo</a:t>
            </a:r>
          </a:p>
        </p:txBody>
      </p:sp>
    </p:spTree>
    <p:extLst>
      <p:ext uri="{BB962C8B-B14F-4D97-AF65-F5344CB8AC3E}">
        <p14:creationId xmlns:p14="http://schemas.microsoft.com/office/powerpoint/2010/main" val="1689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Obter leads é um dos objetivos do marketing digital. Um lead é um cliente fiel da empresa e que realiza compras recorrentes.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30680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QUESTÃO INÉDITA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D0836-49C4-4819-84CF-07917EF40883}"/>
              </a:ext>
            </a:extLst>
          </p:cNvPr>
          <p:cNvSpPr txBox="1"/>
          <p:nvPr/>
        </p:nvSpPr>
        <p:spPr>
          <a:xfrm>
            <a:off x="200025" y="906307"/>
            <a:ext cx="11519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SEO (Search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Engine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Optimization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) é crucial para captar leads. A maioria dos SEO tem a forma de um botão grande para facilitar a identificação. Nesses botões há chamadas como “Fazer a inscrição” ou “Fazer o download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F95D07-57E7-4E80-8163-CF76C5AA382A}"/>
              </a:ext>
            </a:extLst>
          </p:cNvPr>
          <p:cNvSpPr txBox="1"/>
          <p:nvPr/>
        </p:nvSpPr>
        <p:spPr>
          <a:xfrm>
            <a:off x="200025" y="56911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</a:rPr>
              <a:t>Gab</a:t>
            </a:r>
            <a:r>
              <a:rPr lang="pt-BR" sz="3600" b="1" dirty="0">
                <a:solidFill>
                  <a:srgbClr val="002060"/>
                </a:solidFill>
              </a:rPr>
              <a:t>: Errado</a:t>
            </a:r>
          </a:p>
        </p:txBody>
      </p:sp>
    </p:spTree>
    <p:extLst>
      <p:ext uri="{BB962C8B-B14F-4D97-AF65-F5344CB8AC3E}">
        <p14:creationId xmlns:p14="http://schemas.microsoft.com/office/powerpoint/2010/main" val="20529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E161D10-1CA1-44C4-9BE2-7D4C22013C23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Checkpoint</a:t>
            </a:r>
            <a:r>
              <a:rPr 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FDE33F-BE3E-47E7-AD50-D98331B81038}"/>
              </a:ext>
            </a:extLst>
          </p:cNvPr>
          <p:cNvSpPr txBox="1"/>
          <p:nvPr/>
        </p:nvSpPr>
        <p:spPr>
          <a:xfrm>
            <a:off x="342670" y="3057648"/>
            <a:ext cx="4559425" cy="225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Nesse momento, você deve ser capaz de: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a) </a:t>
            </a:r>
            <a:r>
              <a:rPr lang="pt-BR" sz="2000" dirty="0">
                <a:solidFill>
                  <a:srgbClr val="00206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Descrever as principais características do Inbound Marketing</a:t>
            </a: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0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b) Citar, pelo menos, três ferramentas  do Inbound Marketing</a:t>
            </a:r>
            <a:endParaRPr lang="pt-BR" sz="2000" dirty="0">
              <a:solidFill>
                <a:srgbClr val="002060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20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endParaRPr lang="pt-BR" sz="1600" dirty="0">
              <a:solidFill>
                <a:srgbClr val="002060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846EA4E-75E7-4711-9970-2F312D92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0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458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4" y="46329"/>
            <a:ext cx="954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FIM DE PAPO</a:t>
            </a:r>
            <a:r>
              <a:rPr lang="pt-BR" sz="320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  <a:endParaRPr lang="pt-BR" sz="3200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Imagem 12" descr="Uma imagem contendo gráfico, texto, desenho&#10;&#10;Descrição gerada automaticamente">
            <a:extLst>
              <a:ext uri="{FF2B5EF4-FFF2-40B4-BE49-F238E27FC236}">
                <a16:creationId xmlns:a16="http://schemas.microsoft.com/office/drawing/2014/main" id="{0FB44F3C-5592-4E98-8E4E-F78EC0245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" y="5447558"/>
            <a:ext cx="508518" cy="50851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2D5A7B-E5DB-4F1C-AEAF-83CD6CD38FF9}"/>
              </a:ext>
            </a:extLst>
          </p:cNvPr>
          <p:cNvSpPr txBox="1"/>
          <p:nvPr/>
        </p:nvSpPr>
        <p:spPr>
          <a:xfrm>
            <a:off x="1026831" y="5447558"/>
            <a:ext cx="358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@ profmarcelosoares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C39D759-76B1-4A78-8609-045777266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" y="4862032"/>
            <a:ext cx="542356" cy="54235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7BE3929-6379-43E7-B004-FF619F68C389}"/>
              </a:ext>
            </a:extLst>
          </p:cNvPr>
          <p:cNvSpPr txBox="1"/>
          <p:nvPr/>
        </p:nvSpPr>
        <p:spPr>
          <a:xfrm>
            <a:off x="1026831" y="4881168"/>
            <a:ext cx="358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Prof. Marcelo Soares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8BE3DB-C0D5-4FE1-BF1C-01983AFCB40E}"/>
              </a:ext>
            </a:extLst>
          </p:cNvPr>
          <p:cNvSpPr/>
          <p:nvPr/>
        </p:nvSpPr>
        <p:spPr>
          <a:xfrm>
            <a:off x="484475" y="2967335"/>
            <a:ext cx="273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Dúvidas?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2199615E-1C6D-4C52-97B4-9B5C92FE6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0" y="6007668"/>
            <a:ext cx="542356" cy="5423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8E4BAA-32E5-4764-839A-A40AC776BE8B}"/>
              </a:ext>
            </a:extLst>
          </p:cNvPr>
          <p:cNvSpPr txBox="1"/>
          <p:nvPr/>
        </p:nvSpPr>
        <p:spPr>
          <a:xfrm>
            <a:off x="1026831" y="5999246"/>
            <a:ext cx="358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002060"/>
                </a:solidFill>
              </a:rPr>
              <a:t>admfaixapreta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6" name="Imagem 5" descr="Uma imagem contendo pessoa, em pé, segurando, vestindo&#10;&#10;Descrição gerada automaticamente">
            <a:extLst>
              <a:ext uri="{FF2B5EF4-FFF2-40B4-BE49-F238E27FC236}">
                <a16:creationId xmlns:a16="http://schemas.microsoft.com/office/drawing/2014/main" id="{A47980C1-B8D2-4CCA-8D2F-A8466402F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58" y="1154230"/>
            <a:ext cx="3035192" cy="42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Funil de Vendas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F2B667-44CB-43C9-B7BC-C933D7815887}"/>
              </a:ext>
            </a:extLst>
          </p:cNvPr>
          <p:cNvSpPr txBox="1"/>
          <p:nvPr/>
        </p:nvSpPr>
        <p:spPr>
          <a:xfrm>
            <a:off x="132495" y="893781"/>
            <a:ext cx="11519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 funil de vendas é uma representação gráfica que </a:t>
            </a:r>
            <a:r>
              <a:rPr lang="pt-BR" sz="2400" b="1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ilustra os diferentes níveis de interação de um indivíduo com uma empresa</a:t>
            </a:r>
            <a:r>
              <a:rPr lang="pt-BR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Imagem 6" descr="Gráfico, Gráfico de funil&#10;&#10;Descrição gerada automaticamente">
            <a:extLst>
              <a:ext uri="{FF2B5EF4-FFF2-40B4-BE49-F238E27FC236}">
                <a16:creationId xmlns:a16="http://schemas.microsoft.com/office/drawing/2014/main" id="{763E68ED-25AA-4991-86E1-741BF41FE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11254" r="28741" b="4911"/>
          <a:stretch/>
        </p:blipFill>
        <p:spPr>
          <a:xfrm>
            <a:off x="3886218" y="1987455"/>
            <a:ext cx="4012439" cy="431313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DCC70A1-36DF-4CC8-A416-C992BE65B77D}"/>
              </a:ext>
            </a:extLst>
          </p:cNvPr>
          <p:cNvSpPr txBox="1"/>
          <p:nvPr/>
        </p:nvSpPr>
        <p:spPr>
          <a:xfrm>
            <a:off x="132495" y="3704853"/>
            <a:ext cx="3399844" cy="155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800" b="1" u="sng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Lead qualificado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23850" algn="l"/>
              </a:tabLst>
            </a:pPr>
            <a:r>
              <a:rPr lang="pt-BR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Indivíduo que tem maior propensão a realizar uma compra da empresa. </a:t>
            </a:r>
          </a:p>
        </p:txBody>
      </p:sp>
    </p:spTree>
    <p:extLst>
      <p:ext uri="{BB962C8B-B14F-4D97-AF65-F5344CB8AC3E}">
        <p14:creationId xmlns:p14="http://schemas.microsoft.com/office/powerpoint/2010/main" val="27987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B67C91-0477-4936-9547-32096CBD4BFE}"/>
              </a:ext>
            </a:extLst>
          </p:cNvPr>
          <p:cNvSpPr txBox="1"/>
          <p:nvPr/>
        </p:nvSpPr>
        <p:spPr>
          <a:xfrm>
            <a:off x="132495" y="46329"/>
            <a:ext cx="864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[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Funil de Vendas – Gabriel e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Kiso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(2020)</a:t>
            </a:r>
            <a:r>
              <a:rPr lang="pt-BR" sz="3200" dirty="0">
                <a:solidFill>
                  <a:schemeClr val="accent2"/>
                </a:solidFill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6" name="Imagem 5" descr="Gráfico, Gráfico de funil&#10;&#10;Descrição gerada automaticamente">
            <a:extLst>
              <a:ext uri="{FF2B5EF4-FFF2-40B4-BE49-F238E27FC236}">
                <a16:creationId xmlns:a16="http://schemas.microsoft.com/office/drawing/2014/main" id="{DB715C70-7F97-422B-B646-FD71ABB58E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71884" y="707094"/>
            <a:ext cx="5253102" cy="583149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7E8D958-FE4D-4560-98C1-E88C68D8D201}"/>
              </a:ext>
            </a:extLst>
          </p:cNvPr>
          <p:cNvGraphicFramePr>
            <a:graphicFrameLocks noGrp="1"/>
          </p:cNvGraphicFramePr>
          <p:nvPr/>
        </p:nvGraphicFramePr>
        <p:xfrm>
          <a:off x="424145" y="894204"/>
          <a:ext cx="5099833" cy="128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62">
                  <a:extLst>
                    <a:ext uri="{9D8B030D-6E8A-4147-A177-3AD203B41FA5}">
                      <a16:colId xmlns:a16="http://schemas.microsoft.com/office/drawing/2014/main" val="2393303547"/>
                    </a:ext>
                  </a:extLst>
                </a:gridCol>
                <a:gridCol w="1831017">
                  <a:extLst>
                    <a:ext uri="{9D8B030D-6E8A-4147-A177-3AD203B41FA5}">
                      <a16:colId xmlns:a16="http://schemas.microsoft.com/office/drawing/2014/main" val="2604499967"/>
                    </a:ext>
                  </a:extLst>
                </a:gridCol>
                <a:gridCol w="1878354">
                  <a:extLst>
                    <a:ext uri="{9D8B030D-6E8A-4147-A177-3AD203B41FA5}">
                      <a16:colId xmlns:a16="http://schemas.microsoft.com/office/drawing/2014/main" val="807096046"/>
                    </a:ext>
                  </a:extLst>
                </a:gridCol>
              </a:tblGrid>
              <a:tr h="4181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100" dirty="0">
                          <a:effectLst/>
                        </a:rPr>
                        <a:t>Etapa do funil</a:t>
                      </a:r>
                      <a:endParaRPr lang="pt-BR" sz="11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100" dirty="0">
                          <a:effectLst/>
                        </a:rPr>
                        <a:t>Princípio de marketing</a:t>
                      </a:r>
                      <a:endParaRPr lang="pt-BR" sz="11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100" dirty="0">
                          <a:effectLst/>
                        </a:rPr>
                        <a:t>Objetivo</a:t>
                      </a:r>
                      <a:endParaRPr lang="pt-BR" sz="11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53650"/>
                  </a:ext>
                </a:extLst>
              </a:tr>
              <a:tr h="8660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Consciência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pt-BR" sz="1400" b="0" dirty="0" err="1">
                          <a:solidFill>
                            <a:schemeClr val="tx1"/>
                          </a:solidFill>
                          <a:effectLst/>
                        </a:rPr>
                        <a:t>awareness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Reconhecimento da necessidade ou problema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Colocar o produto ou serviço no radar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76999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2DBF5AC-6518-4171-94B5-56AD89625629}"/>
              </a:ext>
            </a:extLst>
          </p:cNvPr>
          <p:cNvGraphicFramePr>
            <a:graphicFrameLocks noGrp="1"/>
          </p:cNvGraphicFramePr>
          <p:nvPr/>
        </p:nvGraphicFramePr>
        <p:xfrm>
          <a:off x="424144" y="2178395"/>
          <a:ext cx="5099833" cy="176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62">
                  <a:extLst>
                    <a:ext uri="{9D8B030D-6E8A-4147-A177-3AD203B41FA5}">
                      <a16:colId xmlns:a16="http://schemas.microsoft.com/office/drawing/2014/main" val="3295911046"/>
                    </a:ext>
                  </a:extLst>
                </a:gridCol>
                <a:gridCol w="1831017">
                  <a:extLst>
                    <a:ext uri="{9D8B030D-6E8A-4147-A177-3AD203B41FA5}">
                      <a16:colId xmlns:a16="http://schemas.microsoft.com/office/drawing/2014/main" val="2377362234"/>
                    </a:ext>
                  </a:extLst>
                </a:gridCol>
                <a:gridCol w="1878354">
                  <a:extLst>
                    <a:ext uri="{9D8B030D-6E8A-4147-A177-3AD203B41FA5}">
                      <a16:colId xmlns:a16="http://schemas.microsoft.com/office/drawing/2014/main" val="2794599701"/>
                    </a:ext>
                  </a:extLst>
                </a:gridCol>
              </a:tblGrid>
              <a:tr h="176197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Interesse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Pesquisa por mais informações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o público entender melhor sobre a possível compra, seus diferenciais e o posicionamento da marca.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730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F49FAAA-93B0-455E-86A0-BC176F1A341F}"/>
              </a:ext>
            </a:extLst>
          </p:cNvPr>
          <p:cNvGraphicFramePr>
            <a:graphicFrameLocks noGrp="1"/>
          </p:cNvGraphicFramePr>
          <p:nvPr/>
        </p:nvGraphicFramePr>
        <p:xfrm>
          <a:off x="424143" y="5673921"/>
          <a:ext cx="5099833" cy="86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62">
                  <a:extLst>
                    <a:ext uri="{9D8B030D-6E8A-4147-A177-3AD203B41FA5}">
                      <a16:colId xmlns:a16="http://schemas.microsoft.com/office/drawing/2014/main" val="1012801698"/>
                    </a:ext>
                  </a:extLst>
                </a:gridCol>
                <a:gridCol w="1831017">
                  <a:extLst>
                    <a:ext uri="{9D8B030D-6E8A-4147-A177-3AD203B41FA5}">
                      <a16:colId xmlns:a16="http://schemas.microsoft.com/office/drawing/2014/main" val="2368497529"/>
                    </a:ext>
                  </a:extLst>
                </a:gridCol>
                <a:gridCol w="1878354">
                  <a:extLst>
                    <a:ext uri="{9D8B030D-6E8A-4147-A177-3AD203B41FA5}">
                      <a16:colId xmlns:a16="http://schemas.microsoft.com/office/drawing/2014/main" val="3562037380"/>
                    </a:ext>
                  </a:extLst>
                </a:gridCol>
              </a:tblGrid>
              <a:tr h="8660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Fidelidade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Comportamento pós-compra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Considerar recomprar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45907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C5D92C0-1D77-4580-9F04-04DA54925668}"/>
              </a:ext>
            </a:extLst>
          </p:cNvPr>
          <p:cNvGraphicFramePr>
            <a:graphicFrameLocks noGrp="1"/>
          </p:cNvGraphicFramePr>
          <p:nvPr/>
        </p:nvGraphicFramePr>
        <p:xfrm>
          <a:off x="424144" y="3911201"/>
          <a:ext cx="5099833" cy="86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62">
                  <a:extLst>
                    <a:ext uri="{9D8B030D-6E8A-4147-A177-3AD203B41FA5}">
                      <a16:colId xmlns:a16="http://schemas.microsoft.com/office/drawing/2014/main" val="1648103489"/>
                    </a:ext>
                  </a:extLst>
                </a:gridCol>
                <a:gridCol w="1831017">
                  <a:extLst>
                    <a:ext uri="{9D8B030D-6E8A-4147-A177-3AD203B41FA5}">
                      <a16:colId xmlns:a16="http://schemas.microsoft.com/office/drawing/2014/main" val="3157878716"/>
                    </a:ext>
                  </a:extLst>
                </a:gridCol>
                <a:gridCol w="1878354">
                  <a:extLst>
                    <a:ext uri="{9D8B030D-6E8A-4147-A177-3AD203B41FA5}">
                      <a16:colId xmlns:a16="http://schemas.microsoft.com/office/drawing/2014/main" val="3364814402"/>
                    </a:ext>
                  </a:extLst>
                </a:gridCol>
              </a:tblGrid>
              <a:tr h="8660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Consideração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Avaliação de compra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Filtrar as opções e alternativas.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85758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8EC6B50-0DDB-4AD9-9792-15F53B5CC09D}"/>
              </a:ext>
            </a:extLst>
          </p:cNvPr>
          <p:cNvGraphicFramePr>
            <a:graphicFrameLocks noGrp="1"/>
          </p:cNvGraphicFramePr>
          <p:nvPr/>
        </p:nvGraphicFramePr>
        <p:xfrm>
          <a:off x="424143" y="4794580"/>
          <a:ext cx="5099833" cy="86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62">
                  <a:extLst>
                    <a:ext uri="{9D8B030D-6E8A-4147-A177-3AD203B41FA5}">
                      <a16:colId xmlns:a16="http://schemas.microsoft.com/office/drawing/2014/main" val="2548107046"/>
                    </a:ext>
                  </a:extLst>
                </a:gridCol>
                <a:gridCol w="1831017">
                  <a:extLst>
                    <a:ext uri="{9D8B030D-6E8A-4147-A177-3AD203B41FA5}">
                      <a16:colId xmlns:a16="http://schemas.microsoft.com/office/drawing/2014/main" val="3264679663"/>
                    </a:ext>
                  </a:extLst>
                </a:gridCol>
                <a:gridCol w="1878354">
                  <a:extLst>
                    <a:ext uri="{9D8B030D-6E8A-4147-A177-3AD203B41FA5}">
                      <a16:colId xmlns:a16="http://schemas.microsoft.com/office/drawing/2014/main" val="1084025494"/>
                    </a:ext>
                  </a:extLst>
                </a:gridCol>
              </a:tblGrid>
              <a:tr h="8660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Compra ou ação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Decisão de compra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23850" algn="l"/>
                        </a:tabLst>
                      </a:pPr>
                      <a:r>
                        <a:rPr lang="pt-B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Quebrar as objeções experimentar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5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5654</Words>
  <Application>Microsoft Office PowerPoint</Application>
  <PresentationFormat>Widescreen</PresentationFormat>
  <Paragraphs>511</Paragraphs>
  <Slides>72</Slides>
  <Notes>72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Comic Sans MS</vt:lpstr>
      <vt:lpstr>Corbel</vt:lpstr>
      <vt:lpstr>Montserrat</vt:lpstr>
      <vt:lpstr>Poppins</vt:lpstr>
      <vt:lpstr>Poppins ExtraBold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Spatium</dc:creator>
  <cp:lastModifiedBy>Marcelo Soares</cp:lastModifiedBy>
  <cp:revision>243</cp:revision>
  <cp:lastPrinted>2023-01-03T01:56:39Z</cp:lastPrinted>
  <dcterms:created xsi:type="dcterms:W3CDTF">2022-07-22T15:27:34Z</dcterms:created>
  <dcterms:modified xsi:type="dcterms:W3CDTF">2023-01-15T02:50:34Z</dcterms:modified>
</cp:coreProperties>
</file>